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304" r:id="rId3"/>
    <p:sldId id="305" r:id="rId4"/>
    <p:sldId id="306" r:id="rId5"/>
    <p:sldId id="307" r:id="rId6"/>
    <p:sldId id="308" r:id="rId7"/>
    <p:sldId id="309" r:id="rId8"/>
    <p:sldId id="310" r:id="rId9"/>
    <p:sldId id="311" r:id="rId10"/>
    <p:sldId id="335" r:id="rId11"/>
    <p:sldId id="312" r:id="rId12"/>
    <p:sldId id="281" r:id="rId13"/>
    <p:sldId id="294" r:id="rId14"/>
    <p:sldId id="265" r:id="rId15"/>
    <p:sldId id="313" r:id="rId16"/>
    <p:sldId id="264" r:id="rId17"/>
    <p:sldId id="329" r:id="rId18"/>
    <p:sldId id="314" r:id="rId19"/>
    <p:sldId id="315" r:id="rId20"/>
    <p:sldId id="319" r:id="rId21"/>
    <p:sldId id="321" r:id="rId22"/>
    <p:sldId id="322" r:id="rId23"/>
    <p:sldId id="323" r:id="rId24"/>
    <p:sldId id="325" r:id="rId25"/>
    <p:sldId id="326" r:id="rId26"/>
    <p:sldId id="330" r:id="rId27"/>
    <p:sldId id="331" r:id="rId28"/>
    <p:sldId id="332" r:id="rId29"/>
    <p:sldId id="303" r:id="rId30"/>
    <p:sldId id="336" r:id="rId31"/>
    <p:sldId id="337" r:id="rId32"/>
    <p:sldId id="338" r:id="rId33"/>
    <p:sldId id="333" r:id="rId34"/>
    <p:sldId id="334" r:id="rId35"/>
  </p:sldIdLst>
  <p:sldSz cx="9144000" cy="6858000" type="screen4x3"/>
  <p:notesSz cx="6858000" cy="9144000"/>
  <p:defaultTextStyle>
    <a:defPPr>
      <a:defRPr lang="tr-TR"/>
    </a:defPPr>
    <a:lvl1pPr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463"/>
    <p:restoredTop sz="94690"/>
  </p:normalViewPr>
  <p:slideViewPr>
    <p:cSldViewPr>
      <p:cViewPr varScale="1">
        <p:scale>
          <a:sx n="97" d="100"/>
          <a:sy n="97" d="100"/>
        </p:scale>
        <p:origin x="216" y="4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media/image10.png>
</file>

<file path=ppt/media/image11.png>
</file>

<file path=ppt/media/image12.png>
</file>

<file path=ppt/media/image13.png>
</file>

<file path=ppt/media/image14.tiff>
</file>

<file path=ppt/media/image15.jp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984D862-544E-E945-9395-45DE77E36453}"/>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9CA9E79D-8612-2943-9DCE-F55F111C182A}"/>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smtClean="0"/>
            </a:lvl1pPr>
          </a:lstStyle>
          <a:p>
            <a:pPr>
              <a:defRPr/>
            </a:pPr>
            <a:fld id="{10ACE4E5-C4B0-C54E-836F-CB944759B3EF}" type="datetimeFigureOut">
              <a:rPr lang="en-US" altLang="tr-TR"/>
              <a:pPr>
                <a:defRPr/>
              </a:pPr>
              <a:t>7/21/22</a:t>
            </a:fld>
            <a:endParaRPr lang="en-US" altLang="tr-TR"/>
          </a:p>
        </p:txBody>
      </p:sp>
      <p:sp>
        <p:nvSpPr>
          <p:cNvPr id="4" name="Slide Image Placeholder 3">
            <a:extLst>
              <a:ext uri="{FF2B5EF4-FFF2-40B4-BE49-F238E27FC236}">
                <a16:creationId xmlns:a16="http://schemas.microsoft.com/office/drawing/2014/main" id="{1368967F-69F9-824E-B00F-AD024F283319}"/>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EC616244-6180-664D-AD32-B15B58C2CEC6}"/>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r-TR" noProof="0"/>
              <a:t>Click to edit Master text styles</a:t>
            </a:r>
          </a:p>
          <a:p>
            <a:pPr lvl="1"/>
            <a:r>
              <a:rPr lang="tr-TR" noProof="0"/>
              <a:t>Second level</a:t>
            </a:r>
          </a:p>
          <a:p>
            <a:pPr lvl="2"/>
            <a:r>
              <a:rPr lang="tr-TR" noProof="0"/>
              <a:t>Third level</a:t>
            </a:r>
          </a:p>
          <a:p>
            <a:pPr lvl="3"/>
            <a:r>
              <a:rPr lang="tr-TR" noProof="0"/>
              <a:t>Fourth level</a:t>
            </a:r>
          </a:p>
          <a:p>
            <a:pPr lvl="4"/>
            <a:r>
              <a:rPr lang="tr-TR" noProof="0"/>
              <a:t>Fifth level</a:t>
            </a:r>
            <a:endParaRPr lang="en-US" noProof="0"/>
          </a:p>
        </p:txBody>
      </p:sp>
      <p:sp>
        <p:nvSpPr>
          <p:cNvPr id="6" name="Footer Placeholder 5">
            <a:extLst>
              <a:ext uri="{FF2B5EF4-FFF2-40B4-BE49-F238E27FC236}">
                <a16:creationId xmlns:a16="http://schemas.microsoft.com/office/drawing/2014/main" id="{7C093D12-9D02-BE41-AA46-9D3616FC7E0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574FFE87-F24E-E24F-BB73-EB0028BF1D33}"/>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B887EDE6-B80C-F345-B7FF-655DF73479DB}" type="slidenum">
              <a:rPr lang="en-US" altLang="tr-TR"/>
              <a:pPr/>
              <a:t>‹#›</a:t>
            </a:fld>
            <a:endParaRPr lang="en-US" altLang="tr-TR"/>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35-40 years journey, in 35-40 mins. A minute per year!</a:t>
            </a:r>
            <a:r>
              <a:rPr lang="en-US" dirty="0">
                <a:sym typeface="Wingdings" pitchFamily="2" charset="2"/>
              </a:rPr>
              <a:t></a:t>
            </a:r>
            <a:endParaRPr lang="en-US" dirty="0"/>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3</a:t>
            </a:fld>
            <a:endParaRPr lang="en-US" altLang="tr-TR"/>
          </a:p>
        </p:txBody>
      </p:sp>
    </p:spTree>
    <p:extLst>
      <p:ext uri="{BB962C8B-B14F-4D97-AF65-F5344CB8AC3E}">
        <p14:creationId xmlns:p14="http://schemas.microsoft.com/office/powerpoint/2010/main" val="27940029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a:t>
            </a:r>
          </a:p>
          <a:p>
            <a:r>
              <a:rPr lang="en-US"/>
              <a:t>As</a:t>
            </a:r>
            <a:r>
              <a:rPr lang="en-US" baseline="0"/>
              <a:t> you can see most of the features under Data Analysis are implementations of the Multi-Step procedure by Barlas for behavior pattern testing. </a:t>
            </a:r>
            <a:endParaRPr lang="en-US"/>
          </a:p>
          <a:p>
            <a:r>
              <a:rPr lang="en-US"/>
              <a:t>(Why is it different than the thesis report and software menus?</a:t>
            </a:r>
            <a:r>
              <a:rPr lang="en-US" baseline="0"/>
              <a:t> Changed it to make it easier to explain. In the software the menus are arranged according to programming logic; functions that work with data series, functions that work with </a:t>
            </a:r>
            <a:r>
              <a:rPr lang="en-US" baseline="0" err="1"/>
              <a:t>Vensim</a:t>
            </a:r>
            <a:r>
              <a:rPr lang="en-US" baseline="0"/>
              <a:t> models).</a:t>
            </a:r>
            <a:endParaRPr lang="en-US"/>
          </a:p>
        </p:txBody>
      </p:sp>
    </p:spTree>
    <p:extLst>
      <p:ext uri="{BB962C8B-B14F-4D97-AF65-F5344CB8AC3E}">
        <p14:creationId xmlns:p14="http://schemas.microsoft.com/office/powerpoint/2010/main" val="12275098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a:t>
            </a:r>
            <a:endParaRPr lang="en-US"/>
          </a:p>
        </p:txBody>
      </p:sp>
    </p:spTree>
    <p:extLst>
      <p:ext uri="{BB962C8B-B14F-4D97-AF65-F5344CB8AC3E}">
        <p14:creationId xmlns:p14="http://schemas.microsoft.com/office/powerpoint/2010/main" val="40833722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a:t>
            </a:r>
            <a:endParaRPr lang="en-US"/>
          </a:p>
        </p:txBody>
      </p:sp>
    </p:spTree>
    <p:extLst>
      <p:ext uri="{BB962C8B-B14F-4D97-AF65-F5344CB8AC3E}">
        <p14:creationId xmlns:p14="http://schemas.microsoft.com/office/powerpoint/2010/main" val="23593829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a:t>
            </a:r>
            <a:endParaRPr lang="en-US"/>
          </a:p>
        </p:txBody>
      </p:sp>
    </p:spTree>
    <p:extLst>
      <p:ext uri="{BB962C8B-B14F-4D97-AF65-F5344CB8AC3E}">
        <p14:creationId xmlns:p14="http://schemas.microsoft.com/office/powerpoint/2010/main" val="25403541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a:t>
            </a:r>
            <a:endParaRPr lang="en-US"/>
          </a:p>
        </p:txBody>
      </p:sp>
    </p:spTree>
    <p:extLst>
      <p:ext uri="{BB962C8B-B14F-4D97-AF65-F5344CB8AC3E}">
        <p14:creationId xmlns:p14="http://schemas.microsoft.com/office/powerpoint/2010/main" val="956320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do these and you will do a great project and get a good grade’!</a:t>
            </a:r>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26</a:t>
            </a:fld>
            <a:endParaRPr lang="en-US" altLang="tr-TR"/>
          </a:p>
        </p:txBody>
      </p:sp>
    </p:spTree>
    <p:extLst>
      <p:ext uri="{BB962C8B-B14F-4D97-AF65-F5344CB8AC3E}">
        <p14:creationId xmlns:p14="http://schemas.microsoft.com/office/powerpoint/2010/main" val="3225027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Good documentation is not just (or primarily) for others; it is for the modeler(s)</a:t>
            </a:r>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28</a:t>
            </a:fld>
            <a:endParaRPr lang="en-US" altLang="tr-TR"/>
          </a:p>
        </p:txBody>
      </p:sp>
    </p:spTree>
    <p:extLst>
      <p:ext uri="{BB962C8B-B14F-4D97-AF65-F5344CB8AC3E}">
        <p14:creationId xmlns:p14="http://schemas.microsoft.com/office/powerpoint/2010/main" val="545122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Qualitative SD typically aims to enhance the systemic thinking capabilities of participants about the problem. This would be a major achievement. I the long term, towards a society with higher analysis and problem solving capabilities. In short, better citizens. Why did Dana Meadows decide to write ‘global citizen’ columns?...</a:t>
            </a:r>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29</a:t>
            </a:fld>
            <a:endParaRPr lang="en-US" altLang="tr-TR" dirty="0"/>
          </a:p>
        </p:txBody>
      </p:sp>
    </p:spTree>
    <p:extLst>
      <p:ext uri="{BB962C8B-B14F-4D97-AF65-F5344CB8AC3E}">
        <p14:creationId xmlns:p14="http://schemas.microsoft.com/office/powerpoint/2010/main" val="11640789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this is not scary enough...</a:t>
            </a:r>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33</a:t>
            </a:fld>
            <a:endParaRPr lang="en-US" altLang="tr-TR" dirty="0"/>
          </a:p>
        </p:txBody>
      </p:sp>
    </p:spTree>
    <p:extLst>
      <p:ext uri="{BB962C8B-B14F-4D97-AF65-F5344CB8AC3E}">
        <p14:creationId xmlns:p14="http://schemas.microsoft.com/office/powerpoint/2010/main" val="41356887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about this one!?...</a:t>
            </a:r>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34</a:t>
            </a:fld>
            <a:endParaRPr lang="en-US" altLang="tr-TR" dirty="0"/>
          </a:p>
        </p:txBody>
      </p:sp>
    </p:spTree>
    <p:extLst>
      <p:ext uri="{BB962C8B-B14F-4D97-AF65-F5344CB8AC3E}">
        <p14:creationId xmlns:p14="http://schemas.microsoft.com/office/powerpoint/2010/main" val="1323268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This is one of the very rare model-building courses taught in our department or in any IE. Great majority courses are about ‘analysis/optimization of given models’. Something unique to SD, as I will re-visit...</a:t>
            </a:r>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5</a:t>
            </a:fld>
            <a:endParaRPr lang="en-US" altLang="tr-TR"/>
          </a:p>
        </p:txBody>
      </p:sp>
    </p:spTree>
    <p:extLst>
      <p:ext uri="{BB962C8B-B14F-4D97-AF65-F5344CB8AC3E}">
        <p14:creationId xmlns:p14="http://schemas.microsoft.com/office/powerpoint/2010/main" val="38780473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These are ‘natural’ dynamic feedback problems, AND people are truly concerned about. </a:t>
            </a:r>
          </a:p>
          <a:p>
            <a:r>
              <a:rPr lang="en-US" dirty="0"/>
              <a:t>2- Model testing and credibility will be more and more important in the future with modeling software proliferation </a:t>
            </a:r>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7</a:t>
            </a:fld>
            <a:endParaRPr lang="en-US" altLang="tr-TR" dirty="0"/>
          </a:p>
        </p:txBody>
      </p:sp>
    </p:spTree>
    <p:extLst>
      <p:ext uri="{BB962C8B-B14F-4D97-AF65-F5344CB8AC3E}">
        <p14:creationId xmlns:p14="http://schemas.microsoft.com/office/powerpoint/2010/main" val="10842470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 students success: Not just to thank and appreciate my students. Also to motivate all students out there; that great work is possible and rewarding –although SD is not an easy field.</a:t>
            </a:r>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9</a:t>
            </a:fld>
            <a:endParaRPr lang="en-US" altLang="tr-TR"/>
          </a:p>
        </p:txBody>
      </p:sp>
    </p:spTree>
    <p:extLst>
      <p:ext uri="{BB962C8B-B14F-4D97-AF65-F5344CB8AC3E}">
        <p14:creationId xmlns:p14="http://schemas.microsoft.com/office/powerpoint/2010/main" val="3538087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Diana Fisher and Water Foundation know about this ST/ST in education group</a:t>
            </a:r>
          </a:p>
        </p:txBody>
      </p:sp>
      <p:sp>
        <p:nvSpPr>
          <p:cNvPr id="4" name="Slide Number Placeholder 3"/>
          <p:cNvSpPr>
            <a:spLocks noGrp="1"/>
          </p:cNvSpPr>
          <p:nvPr>
            <p:ph type="sldNum" sz="quarter" idx="5"/>
          </p:nvPr>
        </p:nvSpPr>
        <p:spPr/>
        <p:txBody>
          <a:bodyPr/>
          <a:lstStyle/>
          <a:p>
            <a:fld id="{B887EDE6-B80C-F345-B7FF-655DF73479DB}" type="slidenum">
              <a:rPr lang="en-US" altLang="tr-TR" smtClean="0"/>
              <a:pPr/>
              <a:t>10</a:t>
            </a:fld>
            <a:endParaRPr lang="en-US" altLang="tr-TR"/>
          </a:p>
        </p:txBody>
      </p:sp>
    </p:spTree>
    <p:extLst>
      <p:ext uri="{BB962C8B-B14F-4D97-AF65-F5344CB8AC3E}">
        <p14:creationId xmlns:p14="http://schemas.microsoft.com/office/powerpoint/2010/main" val="3187234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8514947-1969-674A-81FD-D11B55E4DB12}"/>
              </a:ext>
            </a:extLst>
          </p:cNvPr>
          <p:cNvSpPr>
            <a:spLocks noGrp="1" noChangeArrowheads="1"/>
          </p:cNvSpPr>
          <p:nvPr>
            <p:ph type="sldNum" sz="quarter" idx="5"/>
          </p:nvPr>
        </p:nvSpPr>
        <p:spPr>
          <a:ln/>
        </p:spPr>
        <p:txBody>
          <a:bodyPr/>
          <a:lstStyle/>
          <a:p>
            <a:fld id="{B8C930DE-F686-6044-93FA-B31B7E453EEE}" type="slidenum">
              <a:rPr lang="en-US" altLang="en-TR"/>
              <a:pPr/>
              <a:t>13</a:t>
            </a:fld>
            <a:endParaRPr lang="en-US" altLang="en-TR"/>
          </a:p>
        </p:txBody>
      </p:sp>
      <p:sp>
        <p:nvSpPr>
          <p:cNvPr id="124930" name="Rectangle 2">
            <a:extLst>
              <a:ext uri="{FF2B5EF4-FFF2-40B4-BE49-F238E27FC236}">
                <a16:creationId xmlns:a16="http://schemas.microsoft.com/office/drawing/2014/main" id="{DCD627A3-1636-6A4F-81A9-D23F8A9F9B52}"/>
              </a:ext>
            </a:extLst>
          </p:cNvPr>
          <p:cNvSpPr>
            <a:spLocks noGrp="1" noRot="1" noChangeAspect="1" noChangeArrowheads="1" noTextEdit="1"/>
          </p:cNvSpPr>
          <p:nvPr>
            <p:ph type="sldImg"/>
          </p:nvPr>
        </p:nvSpPr>
        <p:spPr>
          <a:ln/>
        </p:spPr>
      </p:sp>
      <p:sp>
        <p:nvSpPr>
          <p:cNvPr id="124931" name="Rectangle 3">
            <a:extLst>
              <a:ext uri="{FF2B5EF4-FFF2-40B4-BE49-F238E27FC236}">
                <a16:creationId xmlns:a16="http://schemas.microsoft.com/office/drawing/2014/main" id="{63E2D9BA-AF19-4041-9087-75ABB86CB776}"/>
              </a:ext>
            </a:extLst>
          </p:cNvPr>
          <p:cNvSpPr>
            <a:spLocks noGrp="1" noChangeArrowheads="1"/>
          </p:cNvSpPr>
          <p:nvPr>
            <p:ph type="body" idx="1"/>
          </p:nvPr>
        </p:nvSpPr>
        <p:spPr/>
        <p:txBody>
          <a:bodyPr/>
          <a:lstStyle/>
          <a:p>
            <a:endParaRPr lang="en-US" altLang="en-T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61443" name="Rectangle 3"/>
          <p:cNvSpPr>
            <a:spLocks noGrp="1" noChangeArrowheads="1"/>
          </p:cNvSpPr>
          <p:nvPr>
            <p:ph type="body" idx="1"/>
          </p:nvPr>
        </p:nvSpPr>
        <p:spPr/>
        <p:txBody>
          <a:bodyPr/>
          <a:lstStyle/>
          <a:p>
            <a:pPr eaLnBrk="1" hangingPunct="1">
              <a:defRPr/>
            </a:pPr>
            <a:endParaRPr lang="en-US">
              <a:ea typeface="ＭＳ Ｐゴシック"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64515" name="Rectangle 3"/>
          <p:cNvSpPr>
            <a:spLocks noGrp="1" noChangeArrowheads="1"/>
          </p:cNvSpPr>
          <p:nvPr>
            <p:ph type="body" idx="1"/>
          </p:nvPr>
        </p:nvSpPr>
        <p:spPr/>
        <p:txBody>
          <a:bodyPr/>
          <a:lstStyle/>
          <a:p>
            <a:pPr eaLnBrk="1" hangingPunct="1">
              <a:defRPr/>
            </a:pPr>
            <a:endParaRPr lang="en-US">
              <a:ea typeface="ＭＳ Ｐゴシック"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a:t>
            </a:r>
            <a:endParaRPr lang="en-US"/>
          </a:p>
        </p:txBody>
      </p:sp>
    </p:spTree>
    <p:extLst>
      <p:ext uri="{BB962C8B-B14F-4D97-AF65-F5344CB8AC3E}">
        <p14:creationId xmlns:p14="http://schemas.microsoft.com/office/powerpoint/2010/main" val="457902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tr-TR"/>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tr-TR"/>
              <a:t>Click to edit Master subtitle style</a:t>
            </a:r>
            <a:endParaRPr lang="en-US"/>
          </a:p>
        </p:txBody>
      </p:sp>
      <p:sp>
        <p:nvSpPr>
          <p:cNvPr id="4" name="Rectangle 4">
            <a:extLst>
              <a:ext uri="{FF2B5EF4-FFF2-40B4-BE49-F238E27FC236}">
                <a16:creationId xmlns:a16="http://schemas.microsoft.com/office/drawing/2014/main" id="{B91112BE-175F-034C-B6F9-F5FE70F4E87A}"/>
              </a:ext>
            </a:extLst>
          </p:cNvPr>
          <p:cNvSpPr>
            <a:spLocks noGrp="1" noChangeArrowheads="1"/>
          </p:cNvSpPr>
          <p:nvPr>
            <p:ph type="dt" sz="half" idx="10"/>
          </p:nvPr>
        </p:nvSpPr>
        <p:spPr>
          <a:ln/>
        </p:spPr>
        <p:txBody>
          <a:bodyPr/>
          <a:lstStyle>
            <a:lvl1pPr>
              <a:defRPr/>
            </a:lvl1pPr>
          </a:lstStyle>
          <a:p>
            <a:pPr>
              <a:defRPr/>
            </a:pPr>
            <a:endParaRPr lang="tr-TR"/>
          </a:p>
        </p:txBody>
      </p:sp>
      <p:sp>
        <p:nvSpPr>
          <p:cNvPr id="5" name="Rectangle 5">
            <a:extLst>
              <a:ext uri="{FF2B5EF4-FFF2-40B4-BE49-F238E27FC236}">
                <a16:creationId xmlns:a16="http://schemas.microsoft.com/office/drawing/2014/main" id="{0DA876C2-4B23-744F-B434-9BCABF7C563C}"/>
              </a:ext>
            </a:extLst>
          </p:cNvPr>
          <p:cNvSpPr>
            <a:spLocks noGrp="1" noChangeArrowheads="1"/>
          </p:cNvSpPr>
          <p:nvPr>
            <p:ph type="ftr" sz="quarter" idx="11"/>
          </p:nvPr>
        </p:nvSpPr>
        <p:spPr>
          <a:ln/>
        </p:spPr>
        <p:txBody>
          <a:bodyPr/>
          <a:lstStyle>
            <a:lvl1pPr>
              <a:defRPr/>
            </a:lvl1pPr>
          </a:lstStyle>
          <a:p>
            <a:pPr>
              <a:defRPr/>
            </a:pPr>
            <a:endParaRPr lang="tr-TR"/>
          </a:p>
        </p:txBody>
      </p:sp>
      <p:sp>
        <p:nvSpPr>
          <p:cNvPr id="6" name="Rectangle 6">
            <a:extLst>
              <a:ext uri="{FF2B5EF4-FFF2-40B4-BE49-F238E27FC236}">
                <a16:creationId xmlns:a16="http://schemas.microsoft.com/office/drawing/2014/main" id="{C1840A5C-6895-2944-9E0F-9F44C02DD0F2}"/>
              </a:ext>
            </a:extLst>
          </p:cNvPr>
          <p:cNvSpPr>
            <a:spLocks noGrp="1" noChangeArrowheads="1"/>
          </p:cNvSpPr>
          <p:nvPr>
            <p:ph type="sldNum" sz="quarter" idx="12"/>
          </p:nvPr>
        </p:nvSpPr>
        <p:spPr>
          <a:ln/>
        </p:spPr>
        <p:txBody>
          <a:bodyPr/>
          <a:lstStyle>
            <a:lvl1pPr>
              <a:defRPr/>
            </a:lvl1pPr>
          </a:lstStyle>
          <a:p>
            <a:fld id="{9737FE27-EFF8-E748-B9E5-135B930EE9A3}" type="slidenum">
              <a:rPr lang="tr-TR" altLang="tr-TR"/>
              <a:pPr/>
              <a:t>‹#›</a:t>
            </a:fld>
            <a:endParaRPr lang="tr-TR" altLang="tr-TR"/>
          </a:p>
        </p:txBody>
      </p:sp>
    </p:spTree>
    <p:extLst>
      <p:ext uri="{BB962C8B-B14F-4D97-AF65-F5344CB8AC3E}">
        <p14:creationId xmlns:p14="http://schemas.microsoft.com/office/powerpoint/2010/main" val="2446743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4" name="Rectangle 4">
            <a:extLst>
              <a:ext uri="{FF2B5EF4-FFF2-40B4-BE49-F238E27FC236}">
                <a16:creationId xmlns:a16="http://schemas.microsoft.com/office/drawing/2014/main" id="{D22D2DDB-D841-A54A-9D96-43F51ECF6104}"/>
              </a:ext>
            </a:extLst>
          </p:cNvPr>
          <p:cNvSpPr>
            <a:spLocks noGrp="1" noChangeArrowheads="1"/>
          </p:cNvSpPr>
          <p:nvPr>
            <p:ph type="dt" sz="half" idx="10"/>
          </p:nvPr>
        </p:nvSpPr>
        <p:spPr>
          <a:ln/>
        </p:spPr>
        <p:txBody>
          <a:bodyPr/>
          <a:lstStyle>
            <a:lvl1pPr>
              <a:defRPr/>
            </a:lvl1pPr>
          </a:lstStyle>
          <a:p>
            <a:pPr>
              <a:defRPr/>
            </a:pPr>
            <a:endParaRPr lang="tr-TR"/>
          </a:p>
        </p:txBody>
      </p:sp>
      <p:sp>
        <p:nvSpPr>
          <p:cNvPr id="5" name="Rectangle 5">
            <a:extLst>
              <a:ext uri="{FF2B5EF4-FFF2-40B4-BE49-F238E27FC236}">
                <a16:creationId xmlns:a16="http://schemas.microsoft.com/office/drawing/2014/main" id="{F71A02DD-4FF9-5142-96C9-627622934D9D}"/>
              </a:ext>
            </a:extLst>
          </p:cNvPr>
          <p:cNvSpPr>
            <a:spLocks noGrp="1" noChangeArrowheads="1"/>
          </p:cNvSpPr>
          <p:nvPr>
            <p:ph type="ftr" sz="quarter" idx="11"/>
          </p:nvPr>
        </p:nvSpPr>
        <p:spPr>
          <a:ln/>
        </p:spPr>
        <p:txBody>
          <a:bodyPr/>
          <a:lstStyle>
            <a:lvl1pPr>
              <a:defRPr/>
            </a:lvl1pPr>
          </a:lstStyle>
          <a:p>
            <a:pPr>
              <a:defRPr/>
            </a:pPr>
            <a:endParaRPr lang="tr-TR"/>
          </a:p>
        </p:txBody>
      </p:sp>
      <p:sp>
        <p:nvSpPr>
          <p:cNvPr id="6" name="Rectangle 6">
            <a:extLst>
              <a:ext uri="{FF2B5EF4-FFF2-40B4-BE49-F238E27FC236}">
                <a16:creationId xmlns:a16="http://schemas.microsoft.com/office/drawing/2014/main" id="{856D6011-67E6-5948-9B73-9C3B6B01B0BD}"/>
              </a:ext>
            </a:extLst>
          </p:cNvPr>
          <p:cNvSpPr>
            <a:spLocks noGrp="1" noChangeArrowheads="1"/>
          </p:cNvSpPr>
          <p:nvPr>
            <p:ph type="sldNum" sz="quarter" idx="12"/>
          </p:nvPr>
        </p:nvSpPr>
        <p:spPr>
          <a:ln/>
        </p:spPr>
        <p:txBody>
          <a:bodyPr/>
          <a:lstStyle>
            <a:lvl1pPr>
              <a:defRPr/>
            </a:lvl1pPr>
          </a:lstStyle>
          <a:p>
            <a:fld id="{15AC3E96-F332-CB45-A98A-B022DBA75029}" type="slidenum">
              <a:rPr lang="tr-TR" altLang="tr-TR"/>
              <a:pPr/>
              <a:t>‹#›</a:t>
            </a:fld>
            <a:endParaRPr lang="tr-TR" altLang="tr-TR"/>
          </a:p>
        </p:txBody>
      </p:sp>
    </p:spTree>
    <p:extLst>
      <p:ext uri="{BB962C8B-B14F-4D97-AF65-F5344CB8AC3E}">
        <p14:creationId xmlns:p14="http://schemas.microsoft.com/office/powerpoint/2010/main" val="143852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tr-TR"/>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4" name="Rectangle 4">
            <a:extLst>
              <a:ext uri="{FF2B5EF4-FFF2-40B4-BE49-F238E27FC236}">
                <a16:creationId xmlns:a16="http://schemas.microsoft.com/office/drawing/2014/main" id="{AA0A88B8-FC0E-9845-BFF2-B21CA71DFD29}"/>
              </a:ext>
            </a:extLst>
          </p:cNvPr>
          <p:cNvSpPr>
            <a:spLocks noGrp="1" noChangeArrowheads="1"/>
          </p:cNvSpPr>
          <p:nvPr>
            <p:ph type="dt" sz="half" idx="10"/>
          </p:nvPr>
        </p:nvSpPr>
        <p:spPr>
          <a:ln/>
        </p:spPr>
        <p:txBody>
          <a:bodyPr/>
          <a:lstStyle>
            <a:lvl1pPr>
              <a:defRPr/>
            </a:lvl1pPr>
          </a:lstStyle>
          <a:p>
            <a:pPr>
              <a:defRPr/>
            </a:pPr>
            <a:endParaRPr lang="tr-TR"/>
          </a:p>
        </p:txBody>
      </p:sp>
      <p:sp>
        <p:nvSpPr>
          <p:cNvPr id="5" name="Rectangle 5">
            <a:extLst>
              <a:ext uri="{FF2B5EF4-FFF2-40B4-BE49-F238E27FC236}">
                <a16:creationId xmlns:a16="http://schemas.microsoft.com/office/drawing/2014/main" id="{110A9144-648F-434C-B2C4-8C45B6BE624D}"/>
              </a:ext>
            </a:extLst>
          </p:cNvPr>
          <p:cNvSpPr>
            <a:spLocks noGrp="1" noChangeArrowheads="1"/>
          </p:cNvSpPr>
          <p:nvPr>
            <p:ph type="ftr" sz="quarter" idx="11"/>
          </p:nvPr>
        </p:nvSpPr>
        <p:spPr>
          <a:ln/>
        </p:spPr>
        <p:txBody>
          <a:bodyPr/>
          <a:lstStyle>
            <a:lvl1pPr>
              <a:defRPr/>
            </a:lvl1pPr>
          </a:lstStyle>
          <a:p>
            <a:pPr>
              <a:defRPr/>
            </a:pPr>
            <a:endParaRPr lang="tr-TR"/>
          </a:p>
        </p:txBody>
      </p:sp>
      <p:sp>
        <p:nvSpPr>
          <p:cNvPr id="6" name="Rectangle 6">
            <a:extLst>
              <a:ext uri="{FF2B5EF4-FFF2-40B4-BE49-F238E27FC236}">
                <a16:creationId xmlns:a16="http://schemas.microsoft.com/office/drawing/2014/main" id="{265FC009-68DE-3A43-9614-22F2ECF8D6F3}"/>
              </a:ext>
            </a:extLst>
          </p:cNvPr>
          <p:cNvSpPr>
            <a:spLocks noGrp="1" noChangeArrowheads="1"/>
          </p:cNvSpPr>
          <p:nvPr>
            <p:ph type="sldNum" sz="quarter" idx="12"/>
          </p:nvPr>
        </p:nvSpPr>
        <p:spPr>
          <a:ln/>
        </p:spPr>
        <p:txBody>
          <a:bodyPr/>
          <a:lstStyle>
            <a:lvl1pPr>
              <a:defRPr/>
            </a:lvl1pPr>
          </a:lstStyle>
          <a:p>
            <a:fld id="{A0FFADBE-41B5-9644-B752-5251571C2BBA}" type="slidenum">
              <a:rPr lang="tr-TR" altLang="tr-TR"/>
              <a:pPr/>
              <a:t>‹#›</a:t>
            </a:fld>
            <a:endParaRPr lang="tr-TR" altLang="tr-TR"/>
          </a:p>
        </p:txBody>
      </p:sp>
    </p:spTree>
    <p:extLst>
      <p:ext uri="{BB962C8B-B14F-4D97-AF65-F5344CB8AC3E}">
        <p14:creationId xmlns:p14="http://schemas.microsoft.com/office/powerpoint/2010/main" val="3210306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457200" y="274638"/>
            <a:ext cx="8229600" cy="1143000"/>
          </a:xfrm>
        </p:spPr>
        <p:txBody>
          <a:bodyPr/>
          <a:lstStyle/>
          <a:p>
            <a:r>
              <a:rPr lang="tr-TR"/>
              <a:t>Click to edit Master title style</a:t>
            </a:r>
            <a:endParaRPr lang="en-US"/>
          </a:p>
        </p:txBody>
      </p:sp>
      <p:sp>
        <p:nvSpPr>
          <p:cNvPr id="3" name="Content Placeholder 2"/>
          <p:cNvSpPr>
            <a:spLocks noGrp="1"/>
          </p:cNvSpPr>
          <p:nvPr>
            <p:ph sz="quarter" idx="1"/>
          </p:nvPr>
        </p:nvSpPr>
        <p:spPr>
          <a:xfrm>
            <a:off x="457200" y="1600200"/>
            <a:ext cx="4038600" cy="2185988"/>
          </a:xfrm>
        </p:spPr>
        <p:txBody>
          <a:body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4" name="Content Placeholder 3"/>
          <p:cNvSpPr>
            <a:spLocks noGrp="1"/>
          </p:cNvSpPr>
          <p:nvPr>
            <p:ph sz="quarter" idx="2"/>
          </p:nvPr>
        </p:nvSpPr>
        <p:spPr>
          <a:xfrm>
            <a:off x="4648200" y="1600200"/>
            <a:ext cx="4038600" cy="2185988"/>
          </a:xfrm>
        </p:spPr>
        <p:txBody>
          <a:body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5" name="Content Placeholder 4"/>
          <p:cNvSpPr>
            <a:spLocks noGrp="1"/>
          </p:cNvSpPr>
          <p:nvPr>
            <p:ph sz="quarter" idx="3"/>
          </p:nvPr>
        </p:nvSpPr>
        <p:spPr>
          <a:xfrm>
            <a:off x="457200" y="3938588"/>
            <a:ext cx="4038600" cy="2187575"/>
          </a:xfrm>
        </p:spPr>
        <p:txBody>
          <a:body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6" name="Content Placeholder 5"/>
          <p:cNvSpPr>
            <a:spLocks noGrp="1"/>
          </p:cNvSpPr>
          <p:nvPr>
            <p:ph sz="quarter" idx="4"/>
          </p:nvPr>
        </p:nvSpPr>
        <p:spPr>
          <a:xfrm>
            <a:off x="4648200" y="3938588"/>
            <a:ext cx="4038600" cy="2187575"/>
          </a:xfrm>
        </p:spPr>
        <p:txBody>
          <a:body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7" name="Rectangle 4">
            <a:extLst>
              <a:ext uri="{FF2B5EF4-FFF2-40B4-BE49-F238E27FC236}">
                <a16:creationId xmlns:a16="http://schemas.microsoft.com/office/drawing/2014/main" id="{07FF68B6-6EF9-0B48-9650-DB1864ED07A8}"/>
              </a:ext>
            </a:extLst>
          </p:cNvPr>
          <p:cNvSpPr>
            <a:spLocks noGrp="1" noChangeArrowheads="1"/>
          </p:cNvSpPr>
          <p:nvPr>
            <p:ph type="dt" sz="half" idx="10"/>
          </p:nvPr>
        </p:nvSpPr>
        <p:spPr>
          <a:ln/>
        </p:spPr>
        <p:txBody>
          <a:bodyPr/>
          <a:lstStyle>
            <a:lvl1pPr>
              <a:defRPr/>
            </a:lvl1pPr>
          </a:lstStyle>
          <a:p>
            <a:pPr>
              <a:defRPr/>
            </a:pPr>
            <a:endParaRPr lang="tr-TR"/>
          </a:p>
        </p:txBody>
      </p:sp>
      <p:sp>
        <p:nvSpPr>
          <p:cNvPr id="8" name="Rectangle 5">
            <a:extLst>
              <a:ext uri="{FF2B5EF4-FFF2-40B4-BE49-F238E27FC236}">
                <a16:creationId xmlns:a16="http://schemas.microsoft.com/office/drawing/2014/main" id="{E2D756BF-A560-2640-A1AC-8624B40CEE07}"/>
              </a:ext>
            </a:extLst>
          </p:cNvPr>
          <p:cNvSpPr>
            <a:spLocks noGrp="1" noChangeArrowheads="1"/>
          </p:cNvSpPr>
          <p:nvPr>
            <p:ph type="ftr" sz="quarter" idx="11"/>
          </p:nvPr>
        </p:nvSpPr>
        <p:spPr>
          <a:ln/>
        </p:spPr>
        <p:txBody>
          <a:bodyPr/>
          <a:lstStyle>
            <a:lvl1pPr>
              <a:defRPr/>
            </a:lvl1pPr>
          </a:lstStyle>
          <a:p>
            <a:pPr>
              <a:defRPr/>
            </a:pPr>
            <a:endParaRPr lang="tr-TR"/>
          </a:p>
        </p:txBody>
      </p:sp>
      <p:sp>
        <p:nvSpPr>
          <p:cNvPr id="9" name="Rectangle 6">
            <a:extLst>
              <a:ext uri="{FF2B5EF4-FFF2-40B4-BE49-F238E27FC236}">
                <a16:creationId xmlns:a16="http://schemas.microsoft.com/office/drawing/2014/main" id="{48C17436-45D9-EC47-9165-CEFBA320B3CF}"/>
              </a:ext>
            </a:extLst>
          </p:cNvPr>
          <p:cNvSpPr>
            <a:spLocks noGrp="1" noChangeArrowheads="1"/>
          </p:cNvSpPr>
          <p:nvPr>
            <p:ph type="sldNum" sz="quarter" idx="12"/>
          </p:nvPr>
        </p:nvSpPr>
        <p:spPr>
          <a:ln/>
        </p:spPr>
        <p:txBody>
          <a:bodyPr/>
          <a:lstStyle>
            <a:lvl1pPr>
              <a:defRPr/>
            </a:lvl1pPr>
          </a:lstStyle>
          <a:p>
            <a:fld id="{BC73F9B8-7FBF-2D49-9346-25287CF4D57D}" type="slidenum">
              <a:rPr lang="tr-TR" altLang="tr-TR"/>
              <a:pPr/>
              <a:t>‹#›</a:t>
            </a:fld>
            <a:endParaRPr lang="tr-TR" altLang="tr-TR"/>
          </a:p>
        </p:txBody>
      </p:sp>
    </p:spTree>
    <p:extLst>
      <p:ext uri="{BB962C8B-B14F-4D97-AF65-F5344CB8AC3E}">
        <p14:creationId xmlns:p14="http://schemas.microsoft.com/office/powerpoint/2010/main" val="33420195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3" name="Rectangle 4">
            <a:extLst>
              <a:ext uri="{FF2B5EF4-FFF2-40B4-BE49-F238E27FC236}">
                <a16:creationId xmlns:a16="http://schemas.microsoft.com/office/drawing/2014/main" id="{A4E83B5E-48CB-F346-8013-2947FED79C28}"/>
              </a:ext>
            </a:extLst>
          </p:cNvPr>
          <p:cNvSpPr>
            <a:spLocks noGrp="1" noChangeArrowheads="1"/>
          </p:cNvSpPr>
          <p:nvPr>
            <p:ph type="dt" sz="half" idx="10"/>
          </p:nvPr>
        </p:nvSpPr>
        <p:spPr>
          <a:ln/>
        </p:spPr>
        <p:txBody>
          <a:bodyPr/>
          <a:lstStyle>
            <a:lvl1pPr>
              <a:defRPr/>
            </a:lvl1pPr>
          </a:lstStyle>
          <a:p>
            <a:pPr>
              <a:defRPr/>
            </a:pPr>
            <a:endParaRPr lang="tr-TR"/>
          </a:p>
        </p:txBody>
      </p:sp>
      <p:sp>
        <p:nvSpPr>
          <p:cNvPr id="4" name="Rectangle 5">
            <a:extLst>
              <a:ext uri="{FF2B5EF4-FFF2-40B4-BE49-F238E27FC236}">
                <a16:creationId xmlns:a16="http://schemas.microsoft.com/office/drawing/2014/main" id="{9B23D3EA-33E8-6548-B966-20D4E935E5CD}"/>
              </a:ext>
            </a:extLst>
          </p:cNvPr>
          <p:cNvSpPr>
            <a:spLocks noGrp="1" noChangeArrowheads="1"/>
          </p:cNvSpPr>
          <p:nvPr>
            <p:ph type="ftr" sz="quarter" idx="11"/>
          </p:nvPr>
        </p:nvSpPr>
        <p:spPr>
          <a:ln/>
        </p:spPr>
        <p:txBody>
          <a:bodyPr/>
          <a:lstStyle>
            <a:lvl1pPr>
              <a:defRPr/>
            </a:lvl1pPr>
          </a:lstStyle>
          <a:p>
            <a:pPr>
              <a:defRPr/>
            </a:pPr>
            <a:endParaRPr lang="tr-TR"/>
          </a:p>
        </p:txBody>
      </p:sp>
      <p:sp>
        <p:nvSpPr>
          <p:cNvPr id="5" name="Rectangle 6">
            <a:extLst>
              <a:ext uri="{FF2B5EF4-FFF2-40B4-BE49-F238E27FC236}">
                <a16:creationId xmlns:a16="http://schemas.microsoft.com/office/drawing/2014/main" id="{39865C64-2A28-3E4A-AD2D-C61D291CCF10}"/>
              </a:ext>
            </a:extLst>
          </p:cNvPr>
          <p:cNvSpPr>
            <a:spLocks noGrp="1" noChangeArrowheads="1"/>
          </p:cNvSpPr>
          <p:nvPr>
            <p:ph type="sldNum" sz="quarter" idx="12"/>
          </p:nvPr>
        </p:nvSpPr>
        <p:spPr>
          <a:ln/>
        </p:spPr>
        <p:txBody>
          <a:bodyPr/>
          <a:lstStyle>
            <a:lvl1pPr>
              <a:defRPr/>
            </a:lvl1pPr>
          </a:lstStyle>
          <a:p>
            <a:fld id="{58EB9021-66F1-EC42-95BE-D78BF0543E04}" type="slidenum">
              <a:rPr lang="tr-TR" altLang="tr-TR"/>
              <a:pPr/>
              <a:t>‹#›</a:t>
            </a:fld>
            <a:endParaRPr lang="tr-TR" altLang="tr-TR"/>
          </a:p>
        </p:txBody>
      </p:sp>
    </p:spTree>
    <p:extLst>
      <p:ext uri="{BB962C8B-B14F-4D97-AF65-F5344CB8AC3E}">
        <p14:creationId xmlns:p14="http://schemas.microsoft.com/office/powerpoint/2010/main" val="632447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Click to edit Master title style</a:t>
            </a:r>
            <a:endParaRPr lang="en-US"/>
          </a:p>
        </p:txBody>
      </p:sp>
      <p:sp>
        <p:nvSpPr>
          <p:cNvPr id="3" name="Content Placeholder 2"/>
          <p:cNvSpPr>
            <a:spLocks noGrp="1"/>
          </p:cNvSpPr>
          <p:nvPr>
            <p:ph idx="1"/>
          </p:nvPr>
        </p:nvSpPr>
        <p:spPr/>
        <p:txBody>
          <a:body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4" name="Rectangle 4">
            <a:extLst>
              <a:ext uri="{FF2B5EF4-FFF2-40B4-BE49-F238E27FC236}">
                <a16:creationId xmlns:a16="http://schemas.microsoft.com/office/drawing/2014/main" id="{048CC6D7-A095-F64E-BBE0-3B2753040030}"/>
              </a:ext>
            </a:extLst>
          </p:cNvPr>
          <p:cNvSpPr>
            <a:spLocks noGrp="1" noChangeArrowheads="1"/>
          </p:cNvSpPr>
          <p:nvPr>
            <p:ph type="dt" sz="half" idx="10"/>
          </p:nvPr>
        </p:nvSpPr>
        <p:spPr>
          <a:ln/>
        </p:spPr>
        <p:txBody>
          <a:bodyPr/>
          <a:lstStyle>
            <a:lvl1pPr>
              <a:defRPr/>
            </a:lvl1pPr>
          </a:lstStyle>
          <a:p>
            <a:pPr>
              <a:defRPr/>
            </a:pPr>
            <a:endParaRPr lang="tr-TR"/>
          </a:p>
        </p:txBody>
      </p:sp>
      <p:sp>
        <p:nvSpPr>
          <p:cNvPr id="5" name="Rectangle 5">
            <a:extLst>
              <a:ext uri="{FF2B5EF4-FFF2-40B4-BE49-F238E27FC236}">
                <a16:creationId xmlns:a16="http://schemas.microsoft.com/office/drawing/2014/main" id="{4B08678A-21C2-B343-B8B5-A7BD890465C5}"/>
              </a:ext>
            </a:extLst>
          </p:cNvPr>
          <p:cNvSpPr>
            <a:spLocks noGrp="1" noChangeArrowheads="1"/>
          </p:cNvSpPr>
          <p:nvPr>
            <p:ph type="ftr" sz="quarter" idx="11"/>
          </p:nvPr>
        </p:nvSpPr>
        <p:spPr>
          <a:ln/>
        </p:spPr>
        <p:txBody>
          <a:bodyPr/>
          <a:lstStyle>
            <a:lvl1pPr>
              <a:defRPr/>
            </a:lvl1pPr>
          </a:lstStyle>
          <a:p>
            <a:pPr>
              <a:defRPr/>
            </a:pPr>
            <a:endParaRPr lang="tr-TR"/>
          </a:p>
        </p:txBody>
      </p:sp>
      <p:sp>
        <p:nvSpPr>
          <p:cNvPr id="6" name="Rectangle 6">
            <a:extLst>
              <a:ext uri="{FF2B5EF4-FFF2-40B4-BE49-F238E27FC236}">
                <a16:creationId xmlns:a16="http://schemas.microsoft.com/office/drawing/2014/main" id="{4A8B24BE-AC56-6640-8B35-326A36F61297}"/>
              </a:ext>
            </a:extLst>
          </p:cNvPr>
          <p:cNvSpPr>
            <a:spLocks noGrp="1" noChangeArrowheads="1"/>
          </p:cNvSpPr>
          <p:nvPr>
            <p:ph type="sldNum" sz="quarter" idx="12"/>
          </p:nvPr>
        </p:nvSpPr>
        <p:spPr>
          <a:ln/>
        </p:spPr>
        <p:txBody>
          <a:bodyPr/>
          <a:lstStyle>
            <a:lvl1pPr>
              <a:defRPr/>
            </a:lvl1pPr>
          </a:lstStyle>
          <a:p>
            <a:fld id="{067B2E0E-F630-0F4D-8BA0-D289231FCDE2}" type="slidenum">
              <a:rPr lang="tr-TR" altLang="tr-TR"/>
              <a:pPr/>
              <a:t>‹#›</a:t>
            </a:fld>
            <a:endParaRPr lang="tr-TR" altLang="tr-TR"/>
          </a:p>
        </p:txBody>
      </p:sp>
    </p:spTree>
    <p:extLst>
      <p:ext uri="{BB962C8B-B14F-4D97-AF65-F5344CB8AC3E}">
        <p14:creationId xmlns:p14="http://schemas.microsoft.com/office/powerpoint/2010/main" val="35114936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tr-TR"/>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tr-TR"/>
              <a:t>Click to edit Master text styles</a:t>
            </a:r>
          </a:p>
        </p:txBody>
      </p:sp>
      <p:sp>
        <p:nvSpPr>
          <p:cNvPr id="4" name="Rectangle 4">
            <a:extLst>
              <a:ext uri="{FF2B5EF4-FFF2-40B4-BE49-F238E27FC236}">
                <a16:creationId xmlns:a16="http://schemas.microsoft.com/office/drawing/2014/main" id="{6721F637-1D5E-3941-9025-A489C88B96CE}"/>
              </a:ext>
            </a:extLst>
          </p:cNvPr>
          <p:cNvSpPr>
            <a:spLocks noGrp="1" noChangeArrowheads="1"/>
          </p:cNvSpPr>
          <p:nvPr>
            <p:ph type="dt" sz="half" idx="10"/>
          </p:nvPr>
        </p:nvSpPr>
        <p:spPr>
          <a:ln/>
        </p:spPr>
        <p:txBody>
          <a:bodyPr/>
          <a:lstStyle>
            <a:lvl1pPr>
              <a:defRPr/>
            </a:lvl1pPr>
          </a:lstStyle>
          <a:p>
            <a:pPr>
              <a:defRPr/>
            </a:pPr>
            <a:endParaRPr lang="tr-TR"/>
          </a:p>
        </p:txBody>
      </p:sp>
      <p:sp>
        <p:nvSpPr>
          <p:cNvPr id="5" name="Rectangle 5">
            <a:extLst>
              <a:ext uri="{FF2B5EF4-FFF2-40B4-BE49-F238E27FC236}">
                <a16:creationId xmlns:a16="http://schemas.microsoft.com/office/drawing/2014/main" id="{10C5DF1A-F548-4145-8D2A-F99F36D76A5B}"/>
              </a:ext>
            </a:extLst>
          </p:cNvPr>
          <p:cNvSpPr>
            <a:spLocks noGrp="1" noChangeArrowheads="1"/>
          </p:cNvSpPr>
          <p:nvPr>
            <p:ph type="ftr" sz="quarter" idx="11"/>
          </p:nvPr>
        </p:nvSpPr>
        <p:spPr>
          <a:ln/>
        </p:spPr>
        <p:txBody>
          <a:bodyPr/>
          <a:lstStyle>
            <a:lvl1pPr>
              <a:defRPr/>
            </a:lvl1pPr>
          </a:lstStyle>
          <a:p>
            <a:pPr>
              <a:defRPr/>
            </a:pPr>
            <a:endParaRPr lang="tr-TR"/>
          </a:p>
        </p:txBody>
      </p:sp>
      <p:sp>
        <p:nvSpPr>
          <p:cNvPr id="6" name="Rectangle 6">
            <a:extLst>
              <a:ext uri="{FF2B5EF4-FFF2-40B4-BE49-F238E27FC236}">
                <a16:creationId xmlns:a16="http://schemas.microsoft.com/office/drawing/2014/main" id="{70AD447C-8BD4-6F43-A98A-A6E07662A4AE}"/>
              </a:ext>
            </a:extLst>
          </p:cNvPr>
          <p:cNvSpPr>
            <a:spLocks noGrp="1" noChangeArrowheads="1"/>
          </p:cNvSpPr>
          <p:nvPr>
            <p:ph type="sldNum" sz="quarter" idx="12"/>
          </p:nvPr>
        </p:nvSpPr>
        <p:spPr>
          <a:ln/>
        </p:spPr>
        <p:txBody>
          <a:bodyPr/>
          <a:lstStyle>
            <a:lvl1pPr>
              <a:defRPr/>
            </a:lvl1pPr>
          </a:lstStyle>
          <a:p>
            <a:fld id="{9153604C-A6D7-064C-B97F-3532E5BC5764}" type="slidenum">
              <a:rPr lang="tr-TR" altLang="tr-TR"/>
              <a:pPr/>
              <a:t>‹#›</a:t>
            </a:fld>
            <a:endParaRPr lang="tr-TR" altLang="tr-TR"/>
          </a:p>
        </p:txBody>
      </p:sp>
    </p:spTree>
    <p:extLst>
      <p:ext uri="{BB962C8B-B14F-4D97-AF65-F5344CB8AC3E}">
        <p14:creationId xmlns:p14="http://schemas.microsoft.com/office/powerpoint/2010/main" val="2767527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5" name="Rectangle 4">
            <a:extLst>
              <a:ext uri="{FF2B5EF4-FFF2-40B4-BE49-F238E27FC236}">
                <a16:creationId xmlns:a16="http://schemas.microsoft.com/office/drawing/2014/main" id="{83808A34-37F6-BE43-BC50-6E27E312EC76}"/>
              </a:ext>
            </a:extLst>
          </p:cNvPr>
          <p:cNvSpPr>
            <a:spLocks noGrp="1" noChangeArrowheads="1"/>
          </p:cNvSpPr>
          <p:nvPr>
            <p:ph type="dt" sz="half" idx="10"/>
          </p:nvPr>
        </p:nvSpPr>
        <p:spPr>
          <a:ln/>
        </p:spPr>
        <p:txBody>
          <a:bodyPr/>
          <a:lstStyle>
            <a:lvl1pPr>
              <a:defRPr/>
            </a:lvl1pPr>
          </a:lstStyle>
          <a:p>
            <a:pPr>
              <a:defRPr/>
            </a:pPr>
            <a:endParaRPr lang="tr-TR"/>
          </a:p>
        </p:txBody>
      </p:sp>
      <p:sp>
        <p:nvSpPr>
          <p:cNvPr id="6" name="Rectangle 5">
            <a:extLst>
              <a:ext uri="{FF2B5EF4-FFF2-40B4-BE49-F238E27FC236}">
                <a16:creationId xmlns:a16="http://schemas.microsoft.com/office/drawing/2014/main" id="{A8B70387-E45A-6D4A-AA53-BE9C43E0F8B6}"/>
              </a:ext>
            </a:extLst>
          </p:cNvPr>
          <p:cNvSpPr>
            <a:spLocks noGrp="1" noChangeArrowheads="1"/>
          </p:cNvSpPr>
          <p:nvPr>
            <p:ph type="ftr" sz="quarter" idx="11"/>
          </p:nvPr>
        </p:nvSpPr>
        <p:spPr>
          <a:ln/>
        </p:spPr>
        <p:txBody>
          <a:bodyPr/>
          <a:lstStyle>
            <a:lvl1pPr>
              <a:defRPr/>
            </a:lvl1pPr>
          </a:lstStyle>
          <a:p>
            <a:pPr>
              <a:defRPr/>
            </a:pPr>
            <a:endParaRPr lang="tr-TR"/>
          </a:p>
        </p:txBody>
      </p:sp>
      <p:sp>
        <p:nvSpPr>
          <p:cNvPr id="7" name="Rectangle 6">
            <a:extLst>
              <a:ext uri="{FF2B5EF4-FFF2-40B4-BE49-F238E27FC236}">
                <a16:creationId xmlns:a16="http://schemas.microsoft.com/office/drawing/2014/main" id="{51925F47-4583-D844-A6BD-762A924EF291}"/>
              </a:ext>
            </a:extLst>
          </p:cNvPr>
          <p:cNvSpPr>
            <a:spLocks noGrp="1" noChangeArrowheads="1"/>
          </p:cNvSpPr>
          <p:nvPr>
            <p:ph type="sldNum" sz="quarter" idx="12"/>
          </p:nvPr>
        </p:nvSpPr>
        <p:spPr>
          <a:ln/>
        </p:spPr>
        <p:txBody>
          <a:bodyPr/>
          <a:lstStyle>
            <a:lvl1pPr>
              <a:defRPr/>
            </a:lvl1pPr>
          </a:lstStyle>
          <a:p>
            <a:fld id="{F6CE180D-B738-524F-94CD-A5D583AA7124}" type="slidenum">
              <a:rPr lang="tr-TR" altLang="tr-TR"/>
              <a:pPr/>
              <a:t>‹#›</a:t>
            </a:fld>
            <a:endParaRPr lang="tr-TR" altLang="tr-TR"/>
          </a:p>
        </p:txBody>
      </p:sp>
    </p:spTree>
    <p:extLst>
      <p:ext uri="{BB962C8B-B14F-4D97-AF65-F5344CB8AC3E}">
        <p14:creationId xmlns:p14="http://schemas.microsoft.com/office/powerpoint/2010/main" val="9405946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7" name="Rectangle 4">
            <a:extLst>
              <a:ext uri="{FF2B5EF4-FFF2-40B4-BE49-F238E27FC236}">
                <a16:creationId xmlns:a16="http://schemas.microsoft.com/office/drawing/2014/main" id="{71EE37F9-83E5-784D-8B3D-9B0E0306861A}"/>
              </a:ext>
            </a:extLst>
          </p:cNvPr>
          <p:cNvSpPr>
            <a:spLocks noGrp="1" noChangeArrowheads="1"/>
          </p:cNvSpPr>
          <p:nvPr>
            <p:ph type="dt" sz="half" idx="10"/>
          </p:nvPr>
        </p:nvSpPr>
        <p:spPr>
          <a:ln/>
        </p:spPr>
        <p:txBody>
          <a:bodyPr/>
          <a:lstStyle>
            <a:lvl1pPr>
              <a:defRPr/>
            </a:lvl1pPr>
          </a:lstStyle>
          <a:p>
            <a:pPr>
              <a:defRPr/>
            </a:pPr>
            <a:endParaRPr lang="tr-TR"/>
          </a:p>
        </p:txBody>
      </p:sp>
      <p:sp>
        <p:nvSpPr>
          <p:cNvPr id="8" name="Rectangle 5">
            <a:extLst>
              <a:ext uri="{FF2B5EF4-FFF2-40B4-BE49-F238E27FC236}">
                <a16:creationId xmlns:a16="http://schemas.microsoft.com/office/drawing/2014/main" id="{5EF5C893-CF1C-EB42-AA4C-352F09C80D8D}"/>
              </a:ext>
            </a:extLst>
          </p:cNvPr>
          <p:cNvSpPr>
            <a:spLocks noGrp="1" noChangeArrowheads="1"/>
          </p:cNvSpPr>
          <p:nvPr>
            <p:ph type="ftr" sz="quarter" idx="11"/>
          </p:nvPr>
        </p:nvSpPr>
        <p:spPr>
          <a:ln/>
        </p:spPr>
        <p:txBody>
          <a:bodyPr/>
          <a:lstStyle>
            <a:lvl1pPr>
              <a:defRPr/>
            </a:lvl1pPr>
          </a:lstStyle>
          <a:p>
            <a:pPr>
              <a:defRPr/>
            </a:pPr>
            <a:endParaRPr lang="tr-TR"/>
          </a:p>
        </p:txBody>
      </p:sp>
      <p:sp>
        <p:nvSpPr>
          <p:cNvPr id="9" name="Rectangle 6">
            <a:extLst>
              <a:ext uri="{FF2B5EF4-FFF2-40B4-BE49-F238E27FC236}">
                <a16:creationId xmlns:a16="http://schemas.microsoft.com/office/drawing/2014/main" id="{9C2EA17A-67CF-C840-B5F9-FAFEFEF30D01}"/>
              </a:ext>
            </a:extLst>
          </p:cNvPr>
          <p:cNvSpPr>
            <a:spLocks noGrp="1" noChangeArrowheads="1"/>
          </p:cNvSpPr>
          <p:nvPr>
            <p:ph type="sldNum" sz="quarter" idx="12"/>
          </p:nvPr>
        </p:nvSpPr>
        <p:spPr>
          <a:ln/>
        </p:spPr>
        <p:txBody>
          <a:bodyPr/>
          <a:lstStyle>
            <a:lvl1pPr>
              <a:defRPr/>
            </a:lvl1pPr>
          </a:lstStyle>
          <a:p>
            <a:fld id="{E19508E5-FAB2-764D-B7D4-84C68450D5C4}" type="slidenum">
              <a:rPr lang="tr-TR" altLang="tr-TR"/>
              <a:pPr/>
              <a:t>‹#›</a:t>
            </a:fld>
            <a:endParaRPr lang="tr-TR" altLang="tr-TR"/>
          </a:p>
        </p:txBody>
      </p:sp>
    </p:spTree>
    <p:extLst>
      <p:ext uri="{BB962C8B-B14F-4D97-AF65-F5344CB8AC3E}">
        <p14:creationId xmlns:p14="http://schemas.microsoft.com/office/powerpoint/2010/main" val="34563399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Click to edit Master title style</a:t>
            </a:r>
            <a:endParaRPr lang="en-US"/>
          </a:p>
        </p:txBody>
      </p:sp>
      <p:sp>
        <p:nvSpPr>
          <p:cNvPr id="3" name="Rectangle 4">
            <a:extLst>
              <a:ext uri="{FF2B5EF4-FFF2-40B4-BE49-F238E27FC236}">
                <a16:creationId xmlns:a16="http://schemas.microsoft.com/office/drawing/2014/main" id="{7FF7383B-175A-0248-A570-955C433B66F9}"/>
              </a:ext>
            </a:extLst>
          </p:cNvPr>
          <p:cNvSpPr>
            <a:spLocks noGrp="1" noChangeArrowheads="1"/>
          </p:cNvSpPr>
          <p:nvPr>
            <p:ph type="dt" sz="half" idx="10"/>
          </p:nvPr>
        </p:nvSpPr>
        <p:spPr>
          <a:ln/>
        </p:spPr>
        <p:txBody>
          <a:bodyPr/>
          <a:lstStyle>
            <a:lvl1pPr>
              <a:defRPr/>
            </a:lvl1pPr>
          </a:lstStyle>
          <a:p>
            <a:pPr>
              <a:defRPr/>
            </a:pPr>
            <a:endParaRPr lang="tr-TR"/>
          </a:p>
        </p:txBody>
      </p:sp>
      <p:sp>
        <p:nvSpPr>
          <p:cNvPr id="4" name="Rectangle 5">
            <a:extLst>
              <a:ext uri="{FF2B5EF4-FFF2-40B4-BE49-F238E27FC236}">
                <a16:creationId xmlns:a16="http://schemas.microsoft.com/office/drawing/2014/main" id="{6F214B34-4BFA-C743-93CB-616DFAD02F15}"/>
              </a:ext>
            </a:extLst>
          </p:cNvPr>
          <p:cNvSpPr>
            <a:spLocks noGrp="1" noChangeArrowheads="1"/>
          </p:cNvSpPr>
          <p:nvPr>
            <p:ph type="ftr" sz="quarter" idx="11"/>
          </p:nvPr>
        </p:nvSpPr>
        <p:spPr>
          <a:ln/>
        </p:spPr>
        <p:txBody>
          <a:bodyPr/>
          <a:lstStyle>
            <a:lvl1pPr>
              <a:defRPr/>
            </a:lvl1pPr>
          </a:lstStyle>
          <a:p>
            <a:pPr>
              <a:defRPr/>
            </a:pPr>
            <a:endParaRPr lang="tr-TR"/>
          </a:p>
        </p:txBody>
      </p:sp>
      <p:sp>
        <p:nvSpPr>
          <p:cNvPr id="5" name="Rectangle 6">
            <a:extLst>
              <a:ext uri="{FF2B5EF4-FFF2-40B4-BE49-F238E27FC236}">
                <a16:creationId xmlns:a16="http://schemas.microsoft.com/office/drawing/2014/main" id="{680F958E-9520-FE48-A79D-278CC184A3C3}"/>
              </a:ext>
            </a:extLst>
          </p:cNvPr>
          <p:cNvSpPr>
            <a:spLocks noGrp="1" noChangeArrowheads="1"/>
          </p:cNvSpPr>
          <p:nvPr>
            <p:ph type="sldNum" sz="quarter" idx="12"/>
          </p:nvPr>
        </p:nvSpPr>
        <p:spPr>
          <a:ln/>
        </p:spPr>
        <p:txBody>
          <a:bodyPr/>
          <a:lstStyle>
            <a:lvl1pPr>
              <a:defRPr/>
            </a:lvl1pPr>
          </a:lstStyle>
          <a:p>
            <a:fld id="{C7155EC9-232D-9641-A8AD-47F0F42744D9}" type="slidenum">
              <a:rPr lang="tr-TR" altLang="tr-TR"/>
              <a:pPr/>
              <a:t>‹#›</a:t>
            </a:fld>
            <a:endParaRPr lang="tr-TR" altLang="tr-TR"/>
          </a:p>
        </p:txBody>
      </p:sp>
    </p:spTree>
    <p:extLst>
      <p:ext uri="{BB962C8B-B14F-4D97-AF65-F5344CB8AC3E}">
        <p14:creationId xmlns:p14="http://schemas.microsoft.com/office/powerpoint/2010/main" val="3925241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52B5616E-F3BF-D342-B1B3-91B3B759F2E9}"/>
              </a:ext>
            </a:extLst>
          </p:cNvPr>
          <p:cNvSpPr>
            <a:spLocks noGrp="1" noChangeArrowheads="1"/>
          </p:cNvSpPr>
          <p:nvPr>
            <p:ph type="dt" sz="half" idx="10"/>
          </p:nvPr>
        </p:nvSpPr>
        <p:spPr>
          <a:ln/>
        </p:spPr>
        <p:txBody>
          <a:bodyPr/>
          <a:lstStyle>
            <a:lvl1pPr>
              <a:defRPr/>
            </a:lvl1pPr>
          </a:lstStyle>
          <a:p>
            <a:pPr>
              <a:defRPr/>
            </a:pPr>
            <a:endParaRPr lang="tr-TR"/>
          </a:p>
        </p:txBody>
      </p:sp>
      <p:sp>
        <p:nvSpPr>
          <p:cNvPr id="3" name="Rectangle 5">
            <a:extLst>
              <a:ext uri="{FF2B5EF4-FFF2-40B4-BE49-F238E27FC236}">
                <a16:creationId xmlns:a16="http://schemas.microsoft.com/office/drawing/2014/main" id="{5E8A127C-0C7E-5E4B-8708-993C962BFC42}"/>
              </a:ext>
            </a:extLst>
          </p:cNvPr>
          <p:cNvSpPr>
            <a:spLocks noGrp="1" noChangeArrowheads="1"/>
          </p:cNvSpPr>
          <p:nvPr>
            <p:ph type="ftr" sz="quarter" idx="11"/>
          </p:nvPr>
        </p:nvSpPr>
        <p:spPr>
          <a:ln/>
        </p:spPr>
        <p:txBody>
          <a:bodyPr/>
          <a:lstStyle>
            <a:lvl1pPr>
              <a:defRPr/>
            </a:lvl1pPr>
          </a:lstStyle>
          <a:p>
            <a:pPr>
              <a:defRPr/>
            </a:pPr>
            <a:endParaRPr lang="tr-TR"/>
          </a:p>
        </p:txBody>
      </p:sp>
      <p:sp>
        <p:nvSpPr>
          <p:cNvPr id="4" name="Rectangle 6">
            <a:extLst>
              <a:ext uri="{FF2B5EF4-FFF2-40B4-BE49-F238E27FC236}">
                <a16:creationId xmlns:a16="http://schemas.microsoft.com/office/drawing/2014/main" id="{8BF7169E-49C9-D543-8683-61585A6B3DD6}"/>
              </a:ext>
            </a:extLst>
          </p:cNvPr>
          <p:cNvSpPr>
            <a:spLocks noGrp="1" noChangeArrowheads="1"/>
          </p:cNvSpPr>
          <p:nvPr>
            <p:ph type="sldNum" sz="quarter" idx="12"/>
          </p:nvPr>
        </p:nvSpPr>
        <p:spPr>
          <a:ln/>
        </p:spPr>
        <p:txBody>
          <a:bodyPr/>
          <a:lstStyle>
            <a:lvl1pPr>
              <a:defRPr/>
            </a:lvl1pPr>
          </a:lstStyle>
          <a:p>
            <a:fld id="{E5545A70-B478-8442-9687-1C09077AEA7B}" type="slidenum">
              <a:rPr lang="tr-TR" altLang="tr-TR"/>
              <a:pPr/>
              <a:t>‹#›</a:t>
            </a:fld>
            <a:endParaRPr lang="tr-TR" altLang="tr-TR"/>
          </a:p>
        </p:txBody>
      </p:sp>
    </p:spTree>
    <p:extLst>
      <p:ext uri="{BB962C8B-B14F-4D97-AF65-F5344CB8AC3E}">
        <p14:creationId xmlns:p14="http://schemas.microsoft.com/office/powerpoint/2010/main" val="1709604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tr-TR"/>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Click to edit Master text styles</a:t>
            </a:r>
          </a:p>
          <a:p>
            <a:pPr lvl="1"/>
            <a:r>
              <a:rPr lang="tr-TR"/>
              <a:t>Second level</a:t>
            </a:r>
          </a:p>
          <a:p>
            <a:pPr lvl="2"/>
            <a:r>
              <a:rPr lang="tr-TR"/>
              <a:t>Third level</a:t>
            </a:r>
          </a:p>
          <a:p>
            <a:pPr lvl="3"/>
            <a:r>
              <a:rPr lang="tr-TR"/>
              <a:t>Fourth level</a:t>
            </a:r>
          </a:p>
          <a:p>
            <a:pPr lvl="4"/>
            <a:r>
              <a:rPr lang="tr-TR"/>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Click to edit Master text styles</a:t>
            </a:r>
          </a:p>
        </p:txBody>
      </p:sp>
      <p:sp>
        <p:nvSpPr>
          <p:cNvPr id="5" name="Rectangle 4">
            <a:extLst>
              <a:ext uri="{FF2B5EF4-FFF2-40B4-BE49-F238E27FC236}">
                <a16:creationId xmlns:a16="http://schemas.microsoft.com/office/drawing/2014/main" id="{014D07BB-5E96-4B45-BFB4-1B72C36676DE}"/>
              </a:ext>
            </a:extLst>
          </p:cNvPr>
          <p:cNvSpPr>
            <a:spLocks noGrp="1" noChangeArrowheads="1"/>
          </p:cNvSpPr>
          <p:nvPr>
            <p:ph type="dt" sz="half" idx="10"/>
          </p:nvPr>
        </p:nvSpPr>
        <p:spPr>
          <a:ln/>
        </p:spPr>
        <p:txBody>
          <a:bodyPr/>
          <a:lstStyle>
            <a:lvl1pPr>
              <a:defRPr/>
            </a:lvl1pPr>
          </a:lstStyle>
          <a:p>
            <a:pPr>
              <a:defRPr/>
            </a:pPr>
            <a:endParaRPr lang="tr-TR"/>
          </a:p>
        </p:txBody>
      </p:sp>
      <p:sp>
        <p:nvSpPr>
          <p:cNvPr id="6" name="Rectangle 5">
            <a:extLst>
              <a:ext uri="{FF2B5EF4-FFF2-40B4-BE49-F238E27FC236}">
                <a16:creationId xmlns:a16="http://schemas.microsoft.com/office/drawing/2014/main" id="{18E26FFD-75C8-E042-9EDD-DC338B74C3A0}"/>
              </a:ext>
            </a:extLst>
          </p:cNvPr>
          <p:cNvSpPr>
            <a:spLocks noGrp="1" noChangeArrowheads="1"/>
          </p:cNvSpPr>
          <p:nvPr>
            <p:ph type="ftr" sz="quarter" idx="11"/>
          </p:nvPr>
        </p:nvSpPr>
        <p:spPr>
          <a:ln/>
        </p:spPr>
        <p:txBody>
          <a:bodyPr/>
          <a:lstStyle>
            <a:lvl1pPr>
              <a:defRPr/>
            </a:lvl1pPr>
          </a:lstStyle>
          <a:p>
            <a:pPr>
              <a:defRPr/>
            </a:pPr>
            <a:endParaRPr lang="tr-TR"/>
          </a:p>
        </p:txBody>
      </p:sp>
      <p:sp>
        <p:nvSpPr>
          <p:cNvPr id="7" name="Rectangle 6">
            <a:extLst>
              <a:ext uri="{FF2B5EF4-FFF2-40B4-BE49-F238E27FC236}">
                <a16:creationId xmlns:a16="http://schemas.microsoft.com/office/drawing/2014/main" id="{10B063DD-33AB-C747-BE91-863A988B8BE0}"/>
              </a:ext>
            </a:extLst>
          </p:cNvPr>
          <p:cNvSpPr>
            <a:spLocks noGrp="1" noChangeArrowheads="1"/>
          </p:cNvSpPr>
          <p:nvPr>
            <p:ph type="sldNum" sz="quarter" idx="12"/>
          </p:nvPr>
        </p:nvSpPr>
        <p:spPr>
          <a:ln/>
        </p:spPr>
        <p:txBody>
          <a:bodyPr/>
          <a:lstStyle>
            <a:lvl1pPr>
              <a:defRPr/>
            </a:lvl1pPr>
          </a:lstStyle>
          <a:p>
            <a:fld id="{DC0CF31B-900E-FC43-8546-1758D9D77EF8}" type="slidenum">
              <a:rPr lang="tr-TR" altLang="tr-TR"/>
              <a:pPr/>
              <a:t>‹#›</a:t>
            </a:fld>
            <a:endParaRPr lang="tr-TR" altLang="tr-TR"/>
          </a:p>
        </p:txBody>
      </p:sp>
    </p:spTree>
    <p:extLst>
      <p:ext uri="{BB962C8B-B14F-4D97-AF65-F5344CB8AC3E}">
        <p14:creationId xmlns:p14="http://schemas.microsoft.com/office/powerpoint/2010/main" val="246135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tr-TR"/>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Click to edit Master text styles</a:t>
            </a:r>
          </a:p>
        </p:txBody>
      </p:sp>
      <p:sp>
        <p:nvSpPr>
          <p:cNvPr id="5" name="Rectangle 4">
            <a:extLst>
              <a:ext uri="{FF2B5EF4-FFF2-40B4-BE49-F238E27FC236}">
                <a16:creationId xmlns:a16="http://schemas.microsoft.com/office/drawing/2014/main" id="{3D60EACB-1D32-A14A-A8E0-65F88B4DB47F}"/>
              </a:ext>
            </a:extLst>
          </p:cNvPr>
          <p:cNvSpPr>
            <a:spLocks noGrp="1" noChangeArrowheads="1"/>
          </p:cNvSpPr>
          <p:nvPr>
            <p:ph type="dt" sz="half" idx="10"/>
          </p:nvPr>
        </p:nvSpPr>
        <p:spPr>
          <a:ln/>
        </p:spPr>
        <p:txBody>
          <a:bodyPr/>
          <a:lstStyle>
            <a:lvl1pPr>
              <a:defRPr/>
            </a:lvl1pPr>
          </a:lstStyle>
          <a:p>
            <a:pPr>
              <a:defRPr/>
            </a:pPr>
            <a:endParaRPr lang="tr-TR"/>
          </a:p>
        </p:txBody>
      </p:sp>
      <p:sp>
        <p:nvSpPr>
          <p:cNvPr id="6" name="Rectangle 5">
            <a:extLst>
              <a:ext uri="{FF2B5EF4-FFF2-40B4-BE49-F238E27FC236}">
                <a16:creationId xmlns:a16="http://schemas.microsoft.com/office/drawing/2014/main" id="{29E3B17A-F620-EB44-BB6C-B1055CD26C54}"/>
              </a:ext>
            </a:extLst>
          </p:cNvPr>
          <p:cNvSpPr>
            <a:spLocks noGrp="1" noChangeArrowheads="1"/>
          </p:cNvSpPr>
          <p:nvPr>
            <p:ph type="ftr" sz="quarter" idx="11"/>
          </p:nvPr>
        </p:nvSpPr>
        <p:spPr>
          <a:ln/>
        </p:spPr>
        <p:txBody>
          <a:bodyPr/>
          <a:lstStyle>
            <a:lvl1pPr>
              <a:defRPr/>
            </a:lvl1pPr>
          </a:lstStyle>
          <a:p>
            <a:pPr>
              <a:defRPr/>
            </a:pPr>
            <a:endParaRPr lang="tr-TR"/>
          </a:p>
        </p:txBody>
      </p:sp>
      <p:sp>
        <p:nvSpPr>
          <p:cNvPr id="7" name="Rectangle 6">
            <a:extLst>
              <a:ext uri="{FF2B5EF4-FFF2-40B4-BE49-F238E27FC236}">
                <a16:creationId xmlns:a16="http://schemas.microsoft.com/office/drawing/2014/main" id="{27972CBE-E9EC-C740-A74E-3E315B646101}"/>
              </a:ext>
            </a:extLst>
          </p:cNvPr>
          <p:cNvSpPr>
            <a:spLocks noGrp="1" noChangeArrowheads="1"/>
          </p:cNvSpPr>
          <p:nvPr>
            <p:ph type="sldNum" sz="quarter" idx="12"/>
          </p:nvPr>
        </p:nvSpPr>
        <p:spPr>
          <a:ln/>
        </p:spPr>
        <p:txBody>
          <a:bodyPr/>
          <a:lstStyle>
            <a:lvl1pPr>
              <a:defRPr/>
            </a:lvl1pPr>
          </a:lstStyle>
          <a:p>
            <a:fld id="{45E8AF73-95FE-4043-B40E-A51BA2767110}" type="slidenum">
              <a:rPr lang="tr-TR" altLang="tr-TR"/>
              <a:pPr/>
              <a:t>‹#›</a:t>
            </a:fld>
            <a:endParaRPr lang="tr-TR" altLang="tr-TR"/>
          </a:p>
        </p:txBody>
      </p:sp>
    </p:spTree>
    <p:extLst>
      <p:ext uri="{BB962C8B-B14F-4D97-AF65-F5344CB8AC3E}">
        <p14:creationId xmlns:p14="http://schemas.microsoft.com/office/powerpoint/2010/main" val="7949458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0D6F80A-9A77-DF45-BDAC-8F62CDD933AE}"/>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tr-TR" altLang="en-TR"/>
              <a:t>Click to edit Master title style</a:t>
            </a:r>
          </a:p>
        </p:txBody>
      </p:sp>
      <p:sp>
        <p:nvSpPr>
          <p:cNvPr id="1027" name="Rectangle 3">
            <a:extLst>
              <a:ext uri="{FF2B5EF4-FFF2-40B4-BE49-F238E27FC236}">
                <a16:creationId xmlns:a16="http://schemas.microsoft.com/office/drawing/2014/main" id="{C096D096-A8A9-454E-ACB4-FA1920A15EFC}"/>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tr-TR" altLang="en-TR"/>
              <a:t>Click to edit Master text styles</a:t>
            </a:r>
          </a:p>
          <a:p>
            <a:pPr lvl="1"/>
            <a:r>
              <a:rPr lang="tr-TR" altLang="en-TR"/>
              <a:t>Second level</a:t>
            </a:r>
          </a:p>
          <a:p>
            <a:pPr lvl="2"/>
            <a:r>
              <a:rPr lang="tr-TR" altLang="en-TR"/>
              <a:t>Third level</a:t>
            </a:r>
          </a:p>
          <a:p>
            <a:pPr lvl="3"/>
            <a:r>
              <a:rPr lang="tr-TR" altLang="en-TR"/>
              <a:t>Fourth level</a:t>
            </a:r>
          </a:p>
          <a:p>
            <a:pPr lvl="4"/>
            <a:r>
              <a:rPr lang="tr-TR" altLang="en-TR"/>
              <a:t>Fifth level</a:t>
            </a:r>
          </a:p>
        </p:txBody>
      </p:sp>
      <p:sp>
        <p:nvSpPr>
          <p:cNvPr id="1028" name="Rectangle 4">
            <a:extLst>
              <a:ext uri="{FF2B5EF4-FFF2-40B4-BE49-F238E27FC236}">
                <a16:creationId xmlns:a16="http://schemas.microsoft.com/office/drawing/2014/main" id="{853566FA-4C05-7C48-9730-8BB36E142858}"/>
              </a:ext>
            </a:extLst>
          </p:cNvPr>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ext uri="{91240B29-F687-4f45-9708-019B960494DF}"/>
            <a:ext uri="{AF507438-7753-43e0-B8FC-AC1667EBCBE1}"/>
            <a:ext uri="{FAA26D3D-D897-4be2-8F04-BA451C77F1D7}"/>
          </a:extLst>
        </p:spPr>
        <p:txBody>
          <a:bodyPr vert="horz" wrap="square" lIns="91440" tIns="45720" rIns="91440" bIns="45720" numCol="1" anchor="t" anchorCtr="0" compatLnSpc="1">
            <a:prstTxWarp prst="textNoShape">
              <a:avLst/>
            </a:prstTxWarp>
          </a:bodyPr>
          <a:lstStyle>
            <a:lvl1pPr eaLnBrk="1" hangingPunct="1">
              <a:defRPr sz="1400">
                <a:latin typeface="Arial" charset="0"/>
                <a:ea typeface="ＭＳ Ｐゴシック" charset="0"/>
                <a:cs typeface="+mn-cs"/>
              </a:defRPr>
            </a:lvl1pPr>
          </a:lstStyle>
          <a:p>
            <a:pPr>
              <a:defRPr/>
            </a:pPr>
            <a:endParaRPr lang="tr-TR"/>
          </a:p>
        </p:txBody>
      </p:sp>
      <p:sp>
        <p:nvSpPr>
          <p:cNvPr id="1029" name="Rectangle 5">
            <a:extLst>
              <a:ext uri="{FF2B5EF4-FFF2-40B4-BE49-F238E27FC236}">
                <a16:creationId xmlns:a16="http://schemas.microsoft.com/office/drawing/2014/main" id="{13474DD1-E54B-4842-9290-3343011307DB}"/>
              </a:ext>
            </a:extLst>
          </p:cNvPr>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ext uri="{91240B29-F687-4f45-9708-019B960494DF}"/>
            <a:ext uri="{AF507438-7753-43e0-B8FC-AC1667EBCBE1}"/>
            <a:ext uri="{FAA26D3D-D897-4be2-8F04-BA451C77F1D7}"/>
          </a:extLst>
        </p:spPr>
        <p:txBody>
          <a:bodyPr vert="horz" wrap="square" lIns="91440" tIns="45720" rIns="91440" bIns="45720" numCol="1" anchor="t" anchorCtr="0" compatLnSpc="1">
            <a:prstTxWarp prst="textNoShape">
              <a:avLst/>
            </a:prstTxWarp>
          </a:bodyPr>
          <a:lstStyle>
            <a:lvl1pPr algn="ctr" eaLnBrk="1" hangingPunct="1">
              <a:defRPr sz="1400">
                <a:latin typeface="Arial" charset="0"/>
                <a:ea typeface="ＭＳ Ｐゴシック" charset="0"/>
                <a:cs typeface="+mn-cs"/>
              </a:defRPr>
            </a:lvl1pPr>
          </a:lstStyle>
          <a:p>
            <a:pPr>
              <a:defRPr/>
            </a:pPr>
            <a:endParaRPr lang="tr-TR"/>
          </a:p>
        </p:txBody>
      </p:sp>
      <p:sp>
        <p:nvSpPr>
          <p:cNvPr id="1030" name="Rectangle 6">
            <a:extLst>
              <a:ext uri="{FF2B5EF4-FFF2-40B4-BE49-F238E27FC236}">
                <a16:creationId xmlns:a16="http://schemas.microsoft.com/office/drawing/2014/main" id="{DD284AEB-FFFD-2E48-9255-361F3887E89B}"/>
              </a:ext>
            </a:extLst>
          </p:cNvPr>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ext uri="{91240B29-F687-4f45-9708-019B960494DF}"/>
            <a:ext uri="{AF507438-7753-43e0-B8FC-AC1667EBCBE1}"/>
            <a:ext uri="{FAA26D3D-D897-4be2-8F04-BA451C77F1D7}"/>
          </a:extLst>
        </p:spPr>
        <p:txBody>
          <a:bodyPr vert="horz" wrap="square" lIns="91440" tIns="45720" rIns="91440" bIns="45720" numCol="1" anchor="t" anchorCtr="0" compatLnSpc="1">
            <a:prstTxWarp prst="textNoShape">
              <a:avLst/>
            </a:prstTxWarp>
          </a:bodyPr>
          <a:lstStyle>
            <a:lvl1pPr algn="r" eaLnBrk="1" hangingPunct="1">
              <a:defRPr sz="1400"/>
            </a:lvl1pPr>
          </a:lstStyle>
          <a:p>
            <a:fld id="{B7B399F8-F679-B343-9CFD-F9101BB17205}" type="slidenum">
              <a:rPr lang="tr-TR" altLang="tr-TR"/>
              <a:pPr/>
              <a:t>‹#›</a:t>
            </a:fld>
            <a:endParaRPr lang="tr-TR" altLang="tr-T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eaLnBrk="0" fontAlgn="base" hangingPunct="0">
        <a:spcBef>
          <a:spcPct val="0"/>
        </a:spcBef>
        <a:spcAft>
          <a:spcPct val="0"/>
        </a:spcAft>
        <a:defRPr sz="4400">
          <a:solidFill>
            <a:schemeClr val="tx2"/>
          </a:solidFill>
          <a:latin typeface="+mj-lt"/>
          <a:ea typeface="+mj-ea"/>
          <a:cs typeface="ＭＳ Ｐゴシック" charset="0"/>
        </a:defRPr>
      </a:lvl1pPr>
      <a:lvl2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2pPr>
      <a:lvl3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3pPr>
      <a:lvl4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4pPr>
      <a:lvl5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5pPr>
      <a:lvl6pPr marL="457200" algn="ctr" rtl="0" fontAlgn="base">
        <a:spcBef>
          <a:spcPct val="0"/>
        </a:spcBef>
        <a:spcAft>
          <a:spcPct val="0"/>
        </a:spcAft>
        <a:defRPr sz="4400">
          <a:solidFill>
            <a:schemeClr val="tx2"/>
          </a:solidFill>
          <a:latin typeface="Arial" charset="0"/>
          <a:ea typeface="ＭＳ Ｐゴシック" charset="0"/>
        </a:defRPr>
      </a:lvl6pPr>
      <a:lvl7pPr marL="914400" algn="ctr" rtl="0" fontAlgn="base">
        <a:spcBef>
          <a:spcPct val="0"/>
        </a:spcBef>
        <a:spcAft>
          <a:spcPct val="0"/>
        </a:spcAft>
        <a:defRPr sz="4400">
          <a:solidFill>
            <a:schemeClr val="tx2"/>
          </a:solidFill>
          <a:latin typeface="Arial" charset="0"/>
          <a:ea typeface="ＭＳ Ｐゴシック" charset="0"/>
        </a:defRPr>
      </a:lvl7pPr>
      <a:lvl8pPr marL="1371600" algn="ctr" rtl="0" fontAlgn="base">
        <a:spcBef>
          <a:spcPct val="0"/>
        </a:spcBef>
        <a:spcAft>
          <a:spcPct val="0"/>
        </a:spcAft>
        <a:defRPr sz="4400">
          <a:solidFill>
            <a:schemeClr val="tx2"/>
          </a:solidFill>
          <a:latin typeface="Arial" charset="0"/>
          <a:ea typeface="ＭＳ Ｐゴシック" charset="0"/>
        </a:defRPr>
      </a:lvl8pPr>
      <a:lvl9pPr marL="1828800" algn="ctr" rtl="0" fontAlgn="base">
        <a:spcBef>
          <a:spcPct val="0"/>
        </a:spcBef>
        <a:spcAft>
          <a:spcPct val="0"/>
        </a:spcAft>
        <a:defRPr sz="4400">
          <a:solidFill>
            <a:schemeClr val="tx2"/>
          </a:solidFill>
          <a:latin typeface="Arial" charset="0"/>
          <a:ea typeface="ＭＳ Ｐゴシック"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esdyn.ie.boun.edu.tr/"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researchgate.net/profile/Chris-Antonopoulos-2"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emf"/><Relationship Id="rId4" Type="http://schemas.openxmlformats.org/officeDocument/2006/relationships/package" Target="../embeddings/Microsoft_Word_Document.docx"/></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4" name="Rectangle 6">
            <a:extLst>
              <a:ext uri="{FF2B5EF4-FFF2-40B4-BE49-F238E27FC236}">
                <a16:creationId xmlns:a16="http://schemas.microsoft.com/office/drawing/2014/main" id="{BFF08D88-394F-BC42-94E6-35AABD119B98}"/>
              </a:ext>
            </a:extLst>
          </p:cNvPr>
          <p:cNvSpPr>
            <a:spLocks noGrp="1" noChangeArrowheads="1"/>
          </p:cNvSpPr>
          <p:nvPr>
            <p:ph type="ctrTitle"/>
          </p:nvPr>
        </p:nvSpPr>
        <p:spPr>
          <a:xfrm>
            <a:off x="535781" y="1966988"/>
            <a:ext cx="8135937" cy="1470025"/>
          </a:xfrm>
        </p:spPr>
        <p:txBody>
          <a:bodyPr/>
          <a:lstStyle/>
          <a:p>
            <a:pPr>
              <a:defRPr/>
            </a:pPr>
            <a:r>
              <a:rPr lang="en-US" sz="3200" dirty="0"/>
              <a:t>A Journey in Systems Science and System Dynamics – Together with Students</a:t>
            </a:r>
            <a:endParaRPr lang="en-US" sz="3200" b="1" dirty="0">
              <a:cs typeface="+mj-cs"/>
            </a:endParaRPr>
          </a:p>
        </p:txBody>
      </p:sp>
      <p:sp>
        <p:nvSpPr>
          <p:cNvPr id="16386" name="Rectangle 7">
            <a:extLst>
              <a:ext uri="{FF2B5EF4-FFF2-40B4-BE49-F238E27FC236}">
                <a16:creationId xmlns:a16="http://schemas.microsoft.com/office/drawing/2014/main" id="{6724E9C4-CF34-6F44-812C-2C7571A9C452}"/>
              </a:ext>
            </a:extLst>
          </p:cNvPr>
          <p:cNvSpPr>
            <a:spLocks noGrp="1" noChangeArrowheads="1"/>
          </p:cNvSpPr>
          <p:nvPr>
            <p:ph type="subTitle" idx="1"/>
          </p:nvPr>
        </p:nvSpPr>
        <p:spPr>
          <a:xfrm>
            <a:off x="1403350" y="3860800"/>
            <a:ext cx="6400800" cy="1752600"/>
          </a:xfrm>
        </p:spPr>
        <p:txBody>
          <a:bodyPr/>
          <a:lstStyle/>
          <a:p>
            <a:pPr eaLnBrk="1" hangingPunct="1">
              <a:lnSpc>
                <a:spcPct val="90000"/>
              </a:lnSpc>
            </a:pPr>
            <a:r>
              <a:rPr lang="en-US" altLang="tr-TR" sz="2000" dirty="0"/>
              <a:t>Yaman Barlas</a:t>
            </a:r>
          </a:p>
          <a:p>
            <a:pPr eaLnBrk="1" hangingPunct="1">
              <a:lnSpc>
                <a:spcPct val="90000"/>
              </a:lnSpc>
            </a:pPr>
            <a:r>
              <a:rPr lang="en-US" altLang="tr-TR" sz="2000" dirty="0"/>
              <a:t>Dept. of Industrial Engineering</a:t>
            </a:r>
          </a:p>
          <a:p>
            <a:pPr eaLnBrk="1" hangingPunct="1">
              <a:lnSpc>
                <a:spcPct val="90000"/>
              </a:lnSpc>
            </a:pPr>
            <a:r>
              <a:rPr lang="en-US" altLang="tr-TR" sz="2000" dirty="0"/>
              <a:t>SESDYN Lab. </a:t>
            </a:r>
            <a:br>
              <a:rPr lang="en-US" altLang="tr-TR" sz="2000" dirty="0"/>
            </a:br>
            <a:r>
              <a:rPr lang="en-US" altLang="tr-TR" sz="2000" dirty="0">
                <a:hlinkClick r:id="rId2"/>
              </a:rPr>
              <a:t>http://sesdyn.ie.boun.edu.tr/</a:t>
            </a:r>
            <a:endParaRPr lang="en-US" altLang="tr-TR" sz="2000" dirty="0"/>
          </a:p>
          <a:p>
            <a:pPr eaLnBrk="1" hangingPunct="1">
              <a:lnSpc>
                <a:spcPct val="90000"/>
              </a:lnSpc>
            </a:pPr>
            <a:r>
              <a:rPr lang="en-US" altLang="tr-TR" sz="2000" dirty="0"/>
              <a:t>Boğaziçi University</a:t>
            </a:r>
            <a:br>
              <a:rPr lang="en-US" altLang="tr-TR" sz="2000" dirty="0"/>
            </a:br>
            <a:r>
              <a:rPr lang="en-US" altLang="tr-TR" sz="2000" dirty="0"/>
              <a:t>İstanbul, Türkiye</a:t>
            </a:r>
          </a:p>
          <a:p>
            <a:pPr eaLnBrk="1" hangingPunct="1">
              <a:lnSpc>
                <a:spcPct val="90000"/>
              </a:lnSpc>
            </a:pPr>
            <a:endParaRPr lang="en-US" altLang="tr-TR" sz="20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A7D8F-2E1C-1042-B65E-AC007A55EE32}"/>
              </a:ext>
            </a:extLst>
          </p:cNvPr>
          <p:cNvSpPr>
            <a:spLocks noGrp="1"/>
          </p:cNvSpPr>
          <p:nvPr>
            <p:ph type="title"/>
          </p:nvPr>
        </p:nvSpPr>
        <p:spPr/>
        <p:txBody>
          <a:bodyPr/>
          <a:lstStyle/>
          <a:p>
            <a:r>
              <a:rPr lang="en-US" sz="2400"/>
              <a:t>‘Real Life’ Applications</a:t>
            </a:r>
          </a:p>
        </p:txBody>
      </p:sp>
      <p:sp>
        <p:nvSpPr>
          <p:cNvPr id="3" name="Content Placeholder 2">
            <a:extLst>
              <a:ext uri="{FF2B5EF4-FFF2-40B4-BE49-F238E27FC236}">
                <a16:creationId xmlns:a16="http://schemas.microsoft.com/office/drawing/2014/main" id="{3F0BA54B-2D70-FC43-AF0D-5B273986E9C7}"/>
              </a:ext>
            </a:extLst>
          </p:cNvPr>
          <p:cNvSpPr>
            <a:spLocks noGrp="1"/>
          </p:cNvSpPr>
          <p:nvPr>
            <p:ph idx="1"/>
          </p:nvPr>
        </p:nvSpPr>
        <p:spPr>
          <a:xfrm>
            <a:off x="457200" y="1268760"/>
            <a:ext cx="8229600" cy="4857403"/>
          </a:xfrm>
        </p:spPr>
        <p:txBody>
          <a:bodyPr/>
          <a:lstStyle/>
          <a:p>
            <a:r>
              <a:rPr lang="en-US" sz="2000"/>
              <a:t>We have had several ‘real-life projects’ (Some of our medical and healthcare modeling; National university entrance exam dynamics; University management problem; Regional irrigation project modeling, Strategic insurance management, Mobile service competition management... Various professional training activities...)</a:t>
            </a:r>
          </a:p>
          <a:p>
            <a:r>
              <a:rPr lang="en-US" sz="2000"/>
              <a:t>Must underline one activity in which I played no direct role: A few years ago a voluntary ‘citizen movement’ started: ‘ST and SD in K-12 education’. In the past 10 years, these citizen champions first learned ST and SD, then started to organize workshops to train (or have me train</a:t>
            </a:r>
            <a:r>
              <a:rPr lang="en-US" sz="2000">
                <a:sym typeface="Wingdings" pitchFamily="2" charset="2"/>
              </a:rPr>
              <a:t>) K-12 teachers. </a:t>
            </a:r>
            <a:r>
              <a:rPr lang="en-US" sz="2000"/>
              <a:t>In the process, they also initiated national ‘Systems Thinking Society’.</a:t>
            </a:r>
            <a:r>
              <a:rPr lang="en-US" sz="2000">
                <a:sym typeface="Wingdings" pitchFamily="2" charset="2"/>
              </a:rPr>
              <a:t> Today, we have hundreds of K-12 teachers who participate in these activities. They receive </a:t>
            </a:r>
            <a:r>
              <a:rPr lang="en-US" sz="2000" i="1">
                <a:sym typeface="Wingdings" pitchFamily="2" charset="2"/>
              </a:rPr>
              <a:t>no</a:t>
            </a:r>
            <a:r>
              <a:rPr lang="en-US" sz="2000">
                <a:sym typeface="Wingdings" pitchFamily="2" charset="2"/>
              </a:rPr>
              <a:t> promotion, </a:t>
            </a:r>
            <a:r>
              <a:rPr lang="en-US" sz="2000" i="1">
                <a:sym typeface="Wingdings" pitchFamily="2" charset="2"/>
              </a:rPr>
              <a:t>no</a:t>
            </a:r>
            <a:r>
              <a:rPr lang="en-US" sz="2000">
                <a:sym typeface="Wingdings" pitchFamily="2" charset="2"/>
              </a:rPr>
              <a:t> salary increase as a result. It is pure curiosity and will to do something good. There is now a very rich website, numerous models to play with, newsletters, meetings,</a:t>
            </a:r>
            <a:r>
              <a:rPr lang="en-US" sz="2000"/>
              <a:t> and books!.. They occasionally present their work in ISDC. But it is much much more then what is presented. It should be a source of inspiration for us all.</a:t>
            </a:r>
          </a:p>
        </p:txBody>
      </p:sp>
    </p:spTree>
    <p:extLst>
      <p:ext uri="{BB962C8B-B14F-4D97-AF65-F5344CB8AC3E}">
        <p14:creationId xmlns:p14="http://schemas.microsoft.com/office/powerpoint/2010/main" val="3301788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B5BED-6F08-4D4C-B297-D7C036751C03}"/>
              </a:ext>
            </a:extLst>
          </p:cNvPr>
          <p:cNvSpPr>
            <a:spLocks noGrp="1"/>
          </p:cNvSpPr>
          <p:nvPr>
            <p:ph type="title"/>
          </p:nvPr>
        </p:nvSpPr>
        <p:spPr/>
        <p:txBody>
          <a:bodyPr/>
          <a:lstStyle/>
          <a:p>
            <a:r>
              <a:rPr lang="en-US" sz="3200"/>
              <a:t>IV- On Model Credibility/Quality (Validity) and Testing</a:t>
            </a:r>
          </a:p>
        </p:txBody>
      </p:sp>
      <p:sp>
        <p:nvSpPr>
          <p:cNvPr id="3" name="Content Placeholder 2">
            <a:extLst>
              <a:ext uri="{FF2B5EF4-FFF2-40B4-BE49-F238E27FC236}">
                <a16:creationId xmlns:a16="http://schemas.microsoft.com/office/drawing/2014/main" id="{A4076141-B8FD-B84B-BE04-E23B3C2E79E5}"/>
              </a:ext>
            </a:extLst>
          </p:cNvPr>
          <p:cNvSpPr>
            <a:spLocks noGrp="1"/>
          </p:cNvSpPr>
          <p:nvPr>
            <p:ph idx="1"/>
          </p:nvPr>
        </p:nvSpPr>
        <p:spPr/>
        <p:txBody>
          <a:bodyPr/>
          <a:lstStyle/>
          <a:p>
            <a:r>
              <a:rPr lang="en-US" sz="2000"/>
              <a:t>Definition (for causal-descriptive policy models): </a:t>
            </a:r>
            <a:r>
              <a:rPr lang="en-US" sz="2000" i="1"/>
              <a:t>Is my model an acceptable  (good enough, adequate...) simplified representation of real-life relations, with respect to the dynamic problem of concern?</a:t>
            </a:r>
          </a:p>
          <a:p>
            <a:r>
              <a:rPr lang="en-US" sz="2000"/>
              <a:t>Note that the adjective is not ‘correct’ or ‘accurate’ or ‘true’...</a:t>
            </a:r>
          </a:p>
          <a:p>
            <a:r>
              <a:rPr lang="en-US" sz="2000"/>
              <a:t>Also note that the definition becomes incomplete (or trivially invalid) unless we qualify with ‘problem of concern’.</a:t>
            </a:r>
            <a:endParaRPr lang="en-US" sz="2000" i="1"/>
          </a:p>
          <a:p>
            <a:r>
              <a:rPr lang="en-US" sz="2000"/>
              <a:t>The </a:t>
            </a:r>
            <a:r>
              <a:rPr lang="en-US" sz="2000" i="1"/>
              <a:t>totality of relations </a:t>
            </a:r>
            <a:r>
              <a:rPr lang="en-US" sz="2000"/>
              <a:t>(in real system or model) is called the </a:t>
            </a:r>
            <a:r>
              <a:rPr lang="en-US" sz="2000" i="1"/>
              <a:t>structure</a:t>
            </a:r>
            <a:r>
              <a:rPr lang="en-US" sz="2000"/>
              <a:t> (of real system or model). </a:t>
            </a:r>
            <a:r>
              <a:rPr lang="en-US" sz="2000" i="1"/>
              <a:t> </a:t>
            </a:r>
          </a:p>
          <a:p>
            <a:r>
              <a:rPr lang="en-US" sz="2000"/>
              <a:t>Finally note that this definition holds for </a:t>
            </a:r>
            <a:r>
              <a:rPr lang="en-US" sz="2000" i="1"/>
              <a:t>causal-descriptive policy models. </a:t>
            </a:r>
            <a:r>
              <a:rPr lang="en-US" sz="2000"/>
              <a:t>For </a:t>
            </a:r>
            <a:r>
              <a:rPr lang="en-US" sz="2000" i="1"/>
              <a:t>forecasting</a:t>
            </a:r>
            <a:r>
              <a:rPr lang="en-US" sz="2000"/>
              <a:t> models, the definition of model credibility becomes much simpler: </a:t>
            </a:r>
            <a:r>
              <a:rPr lang="en-US" sz="2000" i="1"/>
              <a:t>The model is adequate, if its output is statistically close enough to real data.  </a:t>
            </a:r>
          </a:p>
        </p:txBody>
      </p:sp>
    </p:spTree>
    <p:extLst>
      <p:ext uri="{BB962C8B-B14F-4D97-AF65-F5344CB8AC3E}">
        <p14:creationId xmlns:p14="http://schemas.microsoft.com/office/powerpoint/2010/main" val="877537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Content Placeholder 1">
            <a:extLst>
              <a:ext uri="{FF2B5EF4-FFF2-40B4-BE49-F238E27FC236}">
                <a16:creationId xmlns:a16="http://schemas.microsoft.com/office/drawing/2014/main" id="{F79B5702-96F3-1546-A8CA-C7027A5C0E03}"/>
              </a:ext>
            </a:extLst>
          </p:cNvPr>
          <p:cNvSpPr>
            <a:spLocks noGrp="1" noChangeArrowheads="1"/>
          </p:cNvSpPr>
          <p:nvPr>
            <p:ph/>
          </p:nvPr>
        </p:nvSpPr>
        <p:spPr>
          <a:xfrm>
            <a:off x="467544" y="476672"/>
            <a:ext cx="8157592" cy="5868640"/>
          </a:xfrm>
        </p:spPr>
        <p:txBody>
          <a:bodyPr/>
          <a:lstStyle/>
          <a:p>
            <a:pPr marL="0" indent="0" algn="ctr" eaLnBrk="1" hangingPunct="1">
              <a:lnSpc>
                <a:spcPct val="80000"/>
              </a:lnSpc>
              <a:buFontTx/>
              <a:buNone/>
            </a:pPr>
            <a:r>
              <a:rPr lang="en-US" altLang="en-US" sz="2400">
                <a:latin typeface="+mj-lt"/>
              </a:rPr>
              <a:t>Two Fundamentally Different Types Of Models </a:t>
            </a:r>
          </a:p>
          <a:p>
            <a:pPr marL="0" indent="0" eaLnBrk="1" hangingPunct="1">
              <a:lnSpc>
                <a:spcPct val="80000"/>
              </a:lnSpc>
              <a:buFontTx/>
              <a:buNone/>
            </a:pPr>
            <a:endParaRPr lang="en-US" altLang="en-US" sz="2000">
              <a:latin typeface="+mj-lt"/>
            </a:endParaRPr>
          </a:p>
          <a:p>
            <a:pPr lvl="1" eaLnBrk="1" hangingPunct="1">
              <a:lnSpc>
                <a:spcPct val="80000"/>
              </a:lnSpc>
            </a:pPr>
            <a:r>
              <a:rPr lang="en-US" altLang="en-US" sz="2000">
                <a:latin typeface="+mj-lt"/>
              </a:rPr>
              <a:t>Statistical Forecasting models (black box)</a:t>
            </a:r>
          </a:p>
          <a:p>
            <a:pPr lvl="1" eaLnBrk="1" hangingPunct="1">
              <a:lnSpc>
                <a:spcPct val="80000"/>
              </a:lnSpc>
              <a:buFontTx/>
              <a:buNone/>
            </a:pPr>
            <a:r>
              <a:rPr lang="en-US" altLang="en-US" sz="2000">
                <a:latin typeface="+mj-lt"/>
              </a:rPr>
              <a:t>	Purpose: Assisting decisions by providing forecasts</a:t>
            </a:r>
          </a:p>
          <a:p>
            <a:pPr lvl="1" eaLnBrk="1" hangingPunct="1">
              <a:lnSpc>
                <a:spcPct val="80000"/>
              </a:lnSpc>
              <a:buFontTx/>
              <a:buNone/>
            </a:pPr>
            <a:r>
              <a:rPr lang="en-US" altLang="en-US" sz="2000">
                <a:latin typeface="+mj-lt"/>
              </a:rPr>
              <a:t>	Nature: Short term ( a few) point forecasts </a:t>
            </a:r>
          </a:p>
          <a:p>
            <a:pPr lvl="1" eaLnBrk="1" hangingPunct="1">
              <a:lnSpc>
                <a:spcPct val="80000"/>
              </a:lnSpc>
              <a:buFontTx/>
              <a:buNone/>
            </a:pPr>
            <a:r>
              <a:rPr lang="en-US" altLang="en-US" sz="2000">
                <a:latin typeface="+mj-lt"/>
              </a:rPr>
              <a:t>	Procedure: Curve-fitting to given data (Regression, time series analysis, ‘some’ econometric models, data science tools…)</a:t>
            </a:r>
          </a:p>
          <a:p>
            <a:pPr lvl="1" eaLnBrk="1" hangingPunct="1">
              <a:lnSpc>
                <a:spcPct val="80000"/>
              </a:lnSpc>
              <a:buFontTx/>
              <a:buNone/>
            </a:pPr>
            <a:r>
              <a:rPr lang="en-US" altLang="en-US" sz="2000">
                <a:latin typeface="+mj-lt"/>
              </a:rPr>
              <a:t>	Scope: Typically one dependent and many independent variables</a:t>
            </a:r>
          </a:p>
          <a:p>
            <a:pPr lvl="1" eaLnBrk="1" hangingPunct="1">
              <a:lnSpc>
                <a:spcPct val="80000"/>
              </a:lnSpc>
              <a:buFontTx/>
              <a:buNone/>
            </a:pPr>
            <a:r>
              <a:rPr lang="en-US" altLang="en-US" sz="2000">
                <a:latin typeface="+mj-lt"/>
              </a:rPr>
              <a:t>	Essence of credibility: statistical fit of model output to real data</a:t>
            </a:r>
          </a:p>
          <a:p>
            <a:pPr lvl="1" eaLnBrk="1" hangingPunct="1">
              <a:lnSpc>
                <a:spcPct val="80000"/>
              </a:lnSpc>
            </a:pPr>
            <a:endParaRPr lang="en-US" altLang="en-US" sz="2000">
              <a:latin typeface="+mj-lt"/>
            </a:endParaRPr>
          </a:p>
          <a:p>
            <a:pPr lvl="1" eaLnBrk="1" hangingPunct="1">
              <a:lnSpc>
                <a:spcPct val="80000"/>
              </a:lnSpc>
            </a:pPr>
            <a:r>
              <a:rPr lang="en-US" altLang="en-US" sz="2000">
                <a:latin typeface="+mj-lt"/>
              </a:rPr>
              <a:t>Descriptive/Causal Policy models (transparent)</a:t>
            </a:r>
          </a:p>
          <a:p>
            <a:pPr lvl="1" eaLnBrk="1" hangingPunct="1">
              <a:lnSpc>
                <a:spcPct val="80000"/>
              </a:lnSpc>
              <a:buFontTx/>
              <a:buNone/>
            </a:pPr>
            <a:r>
              <a:rPr lang="en-US" altLang="en-US" sz="2000">
                <a:latin typeface="+mj-lt"/>
              </a:rPr>
              <a:t>	Purpose: Assist in policy evaluation, improvement and design</a:t>
            </a:r>
          </a:p>
          <a:p>
            <a:pPr lvl="1" eaLnBrk="1" hangingPunct="1">
              <a:lnSpc>
                <a:spcPct val="80000"/>
              </a:lnSpc>
              <a:buFontTx/>
              <a:buNone/>
            </a:pPr>
            <a:r>
              <a:rPr lang="en-US" altLang="en-US" sz="2000">
                <a:latin typeface="+mj-lt"/>
              </a:rPr>
              <a:t>	Nature: Long term trajectory (dynamic behavior) projections</a:t>
            </a:r>
          </a:p>
          <a:p>
            <a:pPr lvl="1" eaLnBrk="1" hangingPunct="1">
              <a:lnSpc>
                <a:spcPct val="80000"/>
              </a:lnSpc>
              <a:buFontTx/>
              <a:buNone/>
            </a:pPr>
            <a:r>
              <a:rPr lang="en-US" altLang="en-US" sz="2000">
                <a:latin typeface="+mj-lt"/>
              </a:rPr>
              <a:t>	Procedure: Causal-descriptive modeling of real processes (Models in natural sciences; simulation, system dynamics, structural equation modeling; and ‘some’ economic models…)</a:t>
            </a:r>
          </a:p>
          <a:p>
            <a:pPr lvl="1" eaLnBrk="1" hangingPunct="1">
              <a:lnSpc>
                <a:spcPct val="80000"/>
              </a:lnSpc>
              <a:buFontTx/>
              <a:buNone/>
            </a:pPr>
            <a:r>
              <a:rPr lang="en-US" altLang="en-US" sz="2000">
                <a:latin typeface="+mj-lt"/>
              </a:rPr>
              <a:t>	Scope: Typically many inter-dependent variables and a few independents</a:t>
            </a:r>
          </a:p>
          <a:p>
            <a:pPr lvl="1" eaLnBrk="1" hangingPunct="1">
              <a:lnSpc>
                <a:spcPct val="80000"/>
              </a:lnSpc>
              <a:buFontTx/>
              <a:buNone/>
            </a:pPr>
            <a:r>
              <a:rPr lang="en-US" altLang="en-US" sz="2000">
                <a:latin typeface="+mj-lt"/>
              </a:rPr>
              <a:t>	Essence of credibility: Adequacy of relations in the model (‘</a:t>
            </a:r>
            <a:r>
              <a:rPr lang="en-US" altLang="ja-JP" sz="2000">
                <a:latin typeface="+mj-lt"/>
              </a:rPr>
              <a:t>structural’)</a:t>
            </a:r>
            <a:endParaRPr lang="en-US" altLang="tr-TR" sz="2000">
              <a:latin typeface="+mj-l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2">
            <a:extLst>
              <a:ext uri="{FF2B5EF4-FFF2-40B4-BE49-F238E27FC236}">
                <a16:creationId xmlns:a16="http://schemas.microsoft.com/office/drawing/2014/main" id="{D52DE32D-BE7E-E947-8412-F1123078CEDD}"/>
              </a:ext>
            </a:extLst>
          </p:cNvPr>
          <p:cNvSpPr>
            <a:spLocks noGrp="1" noChangeArrowheads="1"/>
          </p:cNvSpPr>
          <p:nvPr>
            <p:ph type="title"/>
          </p:nvPr>
        </p:nvSpPr>
        <p:spPr>
          <a:xfrm>
            <a:off x="457200" y="274638"/>
            <a:ext cx="7620000" cy="487362"/>
          </a:xfrm>
        </p:spPr>
        <p:txBody>
          <a:bodyPr/>
          <a:lstStyle/>
          <a:p>
            <a:r>
              <a:rPr lang="en-US" altLang="en-TR" sz="2400"/>
              <a:t>Being There (Hal Ashby 1979, with Peter Sellers…)</a:t>
            </a:r>
            <a:endParaRPr lang="en-US" altLang="en-TR"/>
          </a:p>
        </p:txBody>
      </p:sp>
      <p:sp>
        <p:nvSpPr>
          <p:cNvPr id="123907" name="Rectangle 3">
            <a:extLst>
              <a:ext uri="{FF2B5EF4-FFF2-40B4-BE49-F238E27FC236}">
                <a16:creationId xmlns:a16="http://schemas.microsoft.com/office/drawing/2014/main" id="{948ECB8C-1084-3940-8276-5EE7C1850B3A}"/>
              </a:ext>
            </a:extLst>
          </p:cNvPr>
          <p:cNvSpPr>
            <a:spLocks noGrp="1" noChangeArrowheads="1"/>
          </p:cNvSpPr>
          <p:nvPr>
            <p:ph type="body" idx="1"/>
          </p:nvPr>
        </p:nvSpPr>
        <p:spPr>
          <a:xfrm>
            <a:off x="304800" y="838200"/>
            <a:ext cx="8534400" cy="3200400"/>
          </a:xfrm>
        </p:spPr>
        <p:txBody>
          <a:bodyPr/>
          <a:lstStyle/>
          <a:p>
            <a:pPr>
              <a:lnSpc>
                <a:spcPct val="90000"/>
              </a:lnSpc>
            </a:pPr>
            <a:r>
              <a:rPr lang="en-US" altLang="en-TR" sz="1600"/>
              <a:t>President "Bobby": Mr. Gardner, do you agree with Ben, or do you think that we can stimulate growth through temporary incentives?</a:t>
            </a:r>
          </a:p>
          <a:p>
            <a:pPr>
              <a:lnSpc>
                <a:spcPct val="90000"/>
              </a:lnSpc>
            </a:pPr>
            <a:r>
              <a:rPr lang="en-US" altLang="en-TR" sz="1400"/>
              <a:t>[Long pause]</a:t>
            </a:r>
          </a:p>
          <a:p>
            <a:pPr>
              <a:lnSpc>
                <a:spcPct val="90000"/>
              </a:lnSpc>
            </a:pPr>
            <a:r>
              <a:rPr lang="en-US" altLang="en-TR" sz="1600"/>
              <a:t>Chance the Gardener: As long as the roots are not severed, all is well. And all will be well in the garden.</a:t>
            </a:r>
          </a:p>
          <a:p>
            <a:pPr>
              <a:lnSpc>
                <a:spcPct val="90000"/>
              </a:lnSpc>
            </a:pPr>
            <a:r>
              <a:rPr lang="en-US" altLang="en-TR" sz="1600"/>
              <a:t>President "Bobby": In the garden.</a:t>
            </a:r>
          </a:p>
          <a:p>
            <a:pPr>
              <a:lnSpc>
                <a:spcPct val="90000"/>
              </a:lnSpc>
            </a:pPr>
            <a:r>
              <a:rPr lang="en-US" altLang="en-TR" sz="1600"/>
              <a:t>Chance the Gardener: Yes. In the garden, growth has it seasons. First comes spring and summer, but then we have fall and winter. And then we get spring and summer again.</a:t>
            </a:r>
          </a:p>
          <a:p>
            <a:pPr>
              <a:lnSpc>
                <a:spcPct val="90000"/>
              </a:lnSpc>
            </a:pPr>
            <a:r>
              <a:rPr lang="en-US" altLang="en-TR" sz="1600"/>
              <a:t>President "Bobby": Spring and summer.</a:t>
            </a:r>
          </a:p>
          <a:p>
            <a:pPr>
              <a:lnSpc>
                <a:spcPct val="90000"/>
              </a:lnSpc>
            </a:pPr>
            <a:r>
              <a:rPr lang="en-US" altLang="en-TR" sz="1600"/>
              <a:t>Chance the Gardener: Yes.</a:t>
            </a:r>
          </a:p>
          <a:p>
            <a:pPr>
              <a:lnSpc>
                <a:spcPct val="90000"/>
              </a:lnSpc>
            </a:pPr>
            <a:r>
              <a:rPr lang="en-US" altLang="en-TR" sz="1600"/>
              <a:t>President "Bobby": Then fall and winter.</a:t>
            </a:r>
          </a:p>
          <a:p>
            <a:pPr>
              <a:lnSpc>
                <a:spcPct val="90000"/>
              </a:lnSpc>
            </a:pPr>
            <a:r>
              <a:rPr lang="en-US" altLang="en-TR" sz="1600"/>
              <a:t>Chance the Gardener: Yes.</a:t>
            </a:r>
          </a:p>
          <a:p>
            <a:pPr>
              <a:lnSpc>
                <a:spcPct val="90000"/>
              </a:lnSpc>
            </a:pPr>
            <a:r>
              <a:rPr lang="en-US" altLang="en-TR" sz="1600"/>
              <a:t>Benjamin Rand: I think what our insightful young friend is saying is that we welcome the inevitable seasons of nature, but we're upset by the seasons of our economy.</a:t>
            </a:r>
          </a:p>
          <a:p>
            <a:pPr>
              <a:lnSpc>
                <a:spcPct val="90000"/>
              </a:lnSpc>
            </a:pPr>
            <a:r>
              <a:rPr lang="en-US" altLang="en-TR" sz="1600"/>
              <a:t>Chance the Gardener: Yes! There will be growth in the spring!</a:t>
            </a:r>
          </a:p>
          <a:p>
            <a:pPr>
              <a:lnSpc>
                <a:spcPct val="90000"/>
              </a:lnSpc>
            </a:pPr>
            <a:r>
              <a:rPr lang="en-US" altLang="en-TR" sz="1600"/>
              <a:t>Benjamin Rand: Hmm!</a:t>
            </a:r>
          </a:p>
          <a:p>
            <a:pPr>
              <a:lnSpc>
                <a:spcPct val="90000"/>
              </a:lnSpc>
            </a:pPr>
            <a:r>
              <a:rPr lang="en-US" altLang="en-TR" sz="1600"/>
              <a:t>Chance the Gardener: Hmm!</a:t>
            </a:r>
          </a:p>
          <a:p>
            <a:pPr>
              <a:lnSpc>
                <a:spcPct val="90000"/>
              </a:lnSpc>
            </a:pPr>
            <a:r>
              <a:rPr lang="en-US" altLang="en-TR" sz="1600"/>
              <a:t>President "Bobby": Hm. Well, Mr. Gardner, I must admit that is one of the most refreshing and optimistic statements I've heard in a very, very long time.</a:t>
            </a:r>
          </a:p>
          <a:p>
            <a:pPr>
              <a:lnSpc>
                <a:spcPct val="90000"/>
              </a:lnSpc>
            </a:pPr>
            <a:r>
              <a:rPr lang="en-US" altLang="en-TR" sz="1400"/>
              <a:t>[Benjamin Rand applauds]</a:t>
            </a:r>
          </a:p>
          <a:p>
            <a:pPr>
              <a:lnSpc>
                <a:spcPct val="90000"/>
              </a:lnSpc>
            </a:pPr>
            <a:r>
              <a:rPr lang="en-US" altLang="en-TR" sz="1600"/>
              <a:t>President "Bobby": I admire your good, solid sense. That's precisely what we lack on Capitol Hill.</a:t>
            </a:r>
            <a:r>
              <a:rPr lang="en-US" altLang="en-TR" sz="1800"/>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5">
            <a:extLst>
              <a:ext uri="{FF2B5EF4-FFF2-40B4-BE49-F238E27FC236}">
                <a16:creationId xmlns:a16="http://schemas.microsoft.com/office/drawing/2014/main" id="{AE3D23A5-A49A-954B-85D1-B8BE89E93C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304800"/>
            <a:ext cx="43434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0" name="Picture 6">
            <a:extLst>
              <a:ext uri="{FF2B5EF4-FFF2-40B4-BE49-F238E27FC236}">
                <a16:creationId xmlns:a16="http://schemas.microsoft.com/office/drawing/2014/main" id="{8A50C1DF-4313-3F40-B165-14A37D33BC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4421" y="2060847"/>
            <a:ext cx="6051388" cy="3942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Text Box 7">
            <a:extLst>
              <a:ext uri="{FF2B5EF4-FFF2-40B4-BE49-F238E27FC236}">
                <a16:creationId xmlns:a16="http://schemas.microsoft.com/office/drawing/2014/main" id="{968037D8-E0BD-C245-921E-E49045401D2F}"/>
              </a:ext>
            </a:extLst>
          </p:cNvPr>
          <p:cNvSpPr txBox="1">
            <a:spLocks noChangeArrowheads="1"/>
          </p:cNvSpPr>
          <p:nvPr/>
        </p:nvSpPr>
        <p:spPr bwMode="auto">
          <a:xfrm>
            <a:off x="990600" y="2743200"/>
            <a:ext cx="5048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pPr>
            <a:r>
              <a:rPr lang="tr-TR" altLang="en-TR"/>
              <a:t>(a)</a:t>
            </a:r>
          </a:p>
        </p:txBody>
      </p:sp>
      <p:sp>
        <p:nvSpPr>
          <p:cNvPr id="22532" name="Text Box 8">
            <a:extLst>
              <a:ext uri="{FF2B5EF4-FFF2-40B4-BE49-F238E27FC236}">
                <a16:creationId xmlns:a16="http://schemas.microsoft.com/office/drawing/2014/main" id="{42FD4A2B-7473-D54F-95CF-B7C4A468CFD3}"/>
              </a:ext>
            </a:extLst>
          </p:cNvPr>
          <p:cNvSpPr txBox="1">
            <a:spLocks noChangeArrowheads="1"/>
          </p:cNvSpPr>
          <p:nvPr/>
        </p:nvSpPr>
        <p:spPr bwMode="auto">
          <a:xfrm>
            <a:off x="3810000" y="5410200"/>
            <a:ext cx="50482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pPr>
            <a:r>
              <a:rPr lang="tr-TR" altLang="en-TR"/>
              <a:t>(b)</a:t>
            </a:r>
          </a:p>
        </p:txBody>
      </p:sp>
      <p:sp>
        <p:nvSpPr>
          <p:cNvPr id="22533" name="Text Box 9">
            <a:extLst>
              <a:ext uri="{FF2B5EF4-FFF2-40B4-BE49-F238E27FC236}">
                <a16:creationId xmlns:a16="http://schemas.microsoft.com/office/drawing/2014/main" id="{3C4E4823-24B9-9144-9330-0181955E9FA7}"/>
              </a:ext>
            </a:extLst>
          </p:cNvPr>
          <p:cNvSpPr txBox="1">
            <a:spLocks noChangeArrowheads="1"/>
          </p:cNvSpPr>
          <p:nvPr/>
        </p:nvSpPr>
        <p:spPr bwMode="auto">
          <a:xfrm>
            <a:off x="606004" y="6003705"/>
            <a:ext cx="792088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50000"/>
              </a:spcBef>
            </a:pPr>
            <a:r>
              <a:rPr lang="en-US" altLang="en-TR"/>
              <a:t>Comparing (a) an exogenous, static, forecasting model of city population with (b) an endogenous, dynamic policy model.</a:t>
            </a:r>
            <a:endParaRPr lang="tr-TR" altLang="en-TR"/>
          </a:p>
        </p:txBody>
      </p:sp>
      <p:sp>
        <p:nvSpPr>
          <p:cNvPr id="22534" name="Arc 10">
            <a:extLst>
              <a:ext uri="{FF2B5EF4-FFF2-40B4-BE49-F238E27FC236}">
                <a16:creationId xmlns:a16="http://schemas.microsoft.com/office/drawing/2014/main" id="{9F749D89-A821-DE4D-B260-54376ED11A78}"/>
              </a:ext>
            </a:extLst>
          </p:cNvPr>
          <p:cNvSpPr>
            <a:spLocks/>
          </p:cNvSpPr>
          <p:nvPr/>
        </p:nvSpPr>
        <p:spPr bwMode="auto">
          <a:xfrm>
            <a:off x="3429000" y="3098800"/>
            <a:ext cx="717550" cy="820738"/>
          </a:xfrm>
          <a:custGeom>
            <a:avLst/>
            <a:gdLst>
              <a:gd name="T0" fmla="*/ 2147483646 w 43200"/>
              <a:gd name="T1" fmla="*/ 2147483646 h 41258"/>
              <a:gd name="T2" fmla="*/ 2147483646 w 43200"/>
              <a:gd name="T3" fmla="*/ 0 h 41258"/>
              <a:gd name="T4" fmla="*/ 2147483646 w 43200"/>
              <a:gd name="T5" fmla="*/ 2147483646 h 41258"/>
              <a:gd name="T6" fmla="*/ 0 60000 65536"/>
              <a:gd name="T7" fmla="*/ 0 60000 65536"/>
              <a:gd name="T8" fmla="*/ 0 60000 65536"/>
            </a:gdLst>
            <a:ahLst/>
            <a:cxnLst>
              <a:cxn ang="T6">
                <a:pos x="T0" y="T1"/>
              </a:cxn>
              <a:cxn ang="T7">
                <a:pos x="T2" y="T3"/>
              </a:cxn>
              <a:cxn ang="T8">
                <a:pos x="T4" y="T5"/>
              </a:cxn>
            </a:cxnLst>
            <a:rect l="0" t="0" r="r" b="b"/>
            <a:pathLst>
              <a:path w="43200" h="41258" fill="none" extrusionOk="0">
                <a:moveTo>
                  <a:pt x="37616" y="5166"/>
                </a:moveTo>
                <a:cubicBezTo>
                  <a:pt x="41210" y="9137"/>
                  <a:pt x="43200" y="14302"/>
                  <a:pt x="43200" y="19658"/>
                </a:cubicBezTo>
                <a:cubicBezTo>
                  <a:pt x="43200" y="31587"/>
                  <a:pt x="33529" y="41258"/>
                  <a:pt x="21600" y="41258"/>
                </a:cubicBezTo>
                <a:cubicBezTo>
                  <a:pt x="9670" y="41258"/>
                  <a:pt x="0" y="31587"/>
                  <a:pt x="0" y="19658"/>
                </a:cubicBezTo>
                <a:cubicBezTo>
                  <a:pt x="0" y="11193"/>
                  <a:pt x="4944" y="3508"/>
                  <a:pt x="12648" y="0"/>
                </a:cubicBezTo>
              </a:path>
              <a:path w="43200" h="41258" stroke="0" extrusionOk="0">
                <a:moveTo>
                  <a:pt x="37616" y="5166"/>
                </a:moveTo>
                <a:cubicBezTo>
                  <a:pt x="41210" y="9137"/>
                  <a:pt x="43200" y="14302"/>
                  <a:pt x="43200" y="19658"/>
                </a:cubicBezTo>
                <a:cubicBezTo>
                  <a:pt x="43200" y="31587"/>
                  <a:pt x="33529" y="41258"/>
                  <a:pt x="21600" y="41258"/>
                </a:cubicBezTo>
                <a:cubicBezTo>
                  <a:pt x="9670" y="41258"/>
                  <a:pt x="0" y="31587"/>
                  <a:pt x="0" y="19658"/>
                </a:cubicBezTo>
                <a:cubicBezTo>
                  <a:pt x="0" y="11193"/>
                  <a:pt x="4944" y="3508"/>
                  <a:pt x="12648" y="0"/>
                </a:cubicBezTo>
                <a:lnTo>
                  <a:pt x="21600" y="19658"/>
                </a:lnTo>
                <a:lnTo>
                  <a:pt x="37616" y="5166"/>
                </a:lnTo>
                <a:close/>
              </a:path>
            </a:pathLst>
          </a:custGeom>
          <a:noFill/>
          <a:ln w="25400">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lstStyle/>
          <a:p>
            <a:endParaRPr lang="en-TR"/>
          </a:p>
        </p:txBody>
      </p:sp>
      <p:sp>
        <p:nvSpPr>
          <p:cNvPr id="22535" name="Arc 11">
            <a:extLst>
              <a:ext uri="{FF2B5EF4-FFF2-40B4-BE49-F238E27FC236}">
                <a16:creationId xmlns:a16="http://schemas.microsoft.com/office/drawing/2014/main" id="{D94ABB13-4BFB-5D4D-B097-D94682E0F6BF}"/>
              </a:ext>
            </a:extLst>
          </p:cNvPr>
          <p:cNvSpPr>
            <a:spLocks/>
          </p:cNvSpPr>
          <p:nvPr/>
        </p:nvSpPr>
        <p:spPr bwMode="auto">
          <a:xfrm rot="600000">
            <a:off x="4408488" y="3808413"/>
            <a:ext cx="315912" cy="306387"/>
          </a:xfrm>
          <a:custGeom>
            <a:avLst/>
            <a:gdLst>
              <a:gd name="T0" fmla="*/ 2147483646 w 43200"/>
              <a:gd name="T1" fmla="*/ 0 h 42714"/>
              <a:gd name="T2" fmla="*/ 2147483646 w 43200"/>
              <a:gd name="T3" fmla="*/ 2147483646 h 42714"/>
              <a:gd name="T4" fmla="*/ 2147483646 w 43200"/>
              <a:gd name="T5" fmla="*/ 2147483646 h 42714"/>
              <a:gd name="T6" fmla="*/ 0 60000 65536"/>
              <a:gd name="T7" fmla="*/ 0 60000 65536"/>
              <a:gd name="T8" fmla="*/ 0 60000 65536"/>
            </a:gdLst>
            <a:ahLst/>
            <a:cxnLst>
              <a:cxn ang="T6">
                <a:pos x="T0" y="T1"/>
              </a:cxn>
              <a:cxn ang="T7">
                <a:pos x="T2" y="T3"/>
              </a:cxn>
              <a:cxn ang="T8">
                <a:pos x="T4" y="T5"/>
              </a:cxn>
            </a:cxnLst>
            <a:rect l="0" t="0" r="r" b="b"/>
            <a:pathLst>
              <a:path w="43200" h="42714" fill="none" extrusionOk="0">
                <a:moveTo>
                  <a:pt x="26156" y="-1"/>
                </a:moveTo>
                <a:cubicBezTo>
                  <a:pt x="36100" y="2145"/>
                  <a:pt x="43200" y="10940"/>
                  <a:pt x="43200" y="21114"/>
                </a:cubicBezTo>
                <a:cubicBezTo>
                  <a:pt x="43200" y="33043"/>
                  <a:pt x="33529" y="42714"/>
                  <a:pt x="21600" y="42714"/>
                </a:cubicBezTo>
                <a:cubicBezTo>
                  <a:pt x="9670" y="42714"/>
                  <a:pt x="0" y="33043"/>
                  <a:pt x="0" y="21114"/>
                </a:cubicBezTo>
                <a:cubicBezTo>
                  <a:pt x="0" y="11093"/>
                  <a:pt x="6891" y="2389"/>
                  <a:pt x="16644" y="90"/>
                </a:cubicBezTo>
              </a:path>
              <a:path w="43200" h="42714" stroke="0" extrusionOk="0">
                <a:moveTo>
                  <a:pt x="26156" y="-1"/>
                </a:moveTo>
                <a:cubicBezTo>
                  <a:pt x="36100" y="2145"/>
                  <a:pt x="43200" y="10940"/>
                  <a:pt x="43200" y="21114"/>
                </a:cubicBezTo>
                <a:cubicBezTo>
                  <a:pt x="43200" y="33043"/>
                  <a:pt x="33529" y="42714"/>
                  <a:pt x="21600" y="42714"/>
                </a:cubicBezTo>
                <a:cubicBezTo>
                  <a:pt x="9670" y="42714"/>
                  <a:pt x="0" y="33043"/>
                  <a:pt x="0" y="21114"/>
                </a:cubicBezTo>
                <a:cubicBezTo>
                  <a:pt x="0" y="11093"/>
                  <a:pt x="6891" y="2389"/>
                  <a:pt x="16644" y="90"/>
                </a:cubicBezTo>
                <a:lnTo>
                  <a:pt x="21600" y="21114"/>
                </a:lnTo>
                <a:lnTo>
                  <a:pt x="26156" y="-1"/>
                </a:lnTo>
                <a:close/>
              </a:path>
            </a:pathLst>
          </a:custGeom>
          <a:noFill/>
          <a:ln w="25400">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a:lstStyle/>
          <a:p>
            <a:endParaRPr lang="en-TR"/>
          </a:p>
        </p:txBody>
      </p:sp>
      <p:sp>
        <p:nvSpPr>
          <p:cNvPr id="22536" name="Text Box 12">
            <a:extLst>
              <a:ext uri="{FF2B5EF4-FFF2-40B4-BE49-F238E27FC236}">
                <a16:creationId xmlns:a16="http://schemas.microsoft.com/office/drawing/2014/main" id="{C7099395-AFF3-5046-B4B4-4C53710C18BF}"/>
              </a:ext>
            </a:extLst>
          </p:cNvPr>
          <p:cNvSpPr txBox="1">
            <a:spLocks noChangeArrowheads="1"/>
          </p:cNvSpPr>
          <p:nvPr/>
        </p:nvSpPr>
        <p:spPr bwMode="auto">
          <a:xfrm>
            <a:off x="3497263" y="3406775"/>
            <a:ext cx="7191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tr-TR" altLang="tr-TR" sz="900" b="1">
                <a:latin typeface="Times" pitchFamily="2" charset="0"/>
              </a:rPr>
              <a:t>Polution</a:t>
            </a:r>
          </a:p>
          <a:p>
            <a:pPr>
              <a:spcBef>
                <a:spcPct val="0"/>
              </a:spcBef>
              <a:buFontTx/>
              <a:buNone/>
            </a:pPr>
            <a:r>
              <a:rPr lang="tr-TR" altLang="tr-TR" sz="900" b="1">
                <a:latin typeface="Times" pitchFamily="2" charset="0"/>
              </a:rPr>
              <a:t>Pressure</a:t>
            </a:r>
            <a:endParaRPr lang="tr-TR" altLang="tr-TR" sz="900">
              <a:latin typeface="Times" pitchFamily="2" charset="0"/>
            </a:endParaRPr>
          </a:p>
        </p:txBody>
      </p:sp>
      <p:sp>
        <p:nvSpPr>
          <p:cNvPr id="22537" name="Arc 13">
            <a:extLst>
              <a:ext uri="{FF2B5EF4-FFF2-40B4-BE49-F238E27FC236}">
                <a16:creationId xmlns:a16="http://schemas.microsoft.com/office/drawing/2014/main" id="{12C21687-F4A1-D640-9D94-FD902EC5469B}"/>
              </a:ext>
            </a:extLst>
          </p:cNvPr>
          <p:cNvSpPr>
            <a:spLocks/>
          </p:cNvSpPr>
          <p:nvPr/>
        </p:nvSpPr>
        <p:spPr bwMode="auto">
          <a:xfrm>
            <a:off x="5807075" y="3581400"/>
            <a:ext cx="1230313" cy="615950"/>
          </a:xfrm>
          <a:custGeom>
            <a:avLst/>
            <a:gdLst>
              <a:gd name="T0" fmla="*/ 2147483646 w 41749"/>
              <a:gd name="T1" fmla="*/ 2147483646 h 43200"/>
              <a:gd name="T2" fmla="*/ 0 w 41749"/>
              <a:gd name="T3" fmla="*/ 2147483646 h 43200"/>
              <a:gd name="T4" fmla="*/ 2147483646 w 41749"/>
              <a:gd name="T5" fmla="*/ 2147483646 h 43200"/>
              <a:gd name="T6" fmla="*/ 0 60000 65536"/>
              <a:gd name="T7" fmla="*/ 0 60000 65536"/>
              <a:gd name="T8" fmla="*/ 0 60000 65536"/>
            </a:gdLst>
            <a:ahLst/>
            <a:cxnLst>
              <a:cxn ang="T6">
                <a:pos x="T0" y="T1"/>
              </a:cxn>
              <a:cxn ang="T7">
                <a:pos x="T2" y="T3"/>
              </a:cxn>
              <a:cxn ang="T8">
                <a:pos x="T4" y="T5"/>
              </a:cxn>
            </a:cxnLst>
            <a:rect l="0" t="0" r="r" b="b"/>
            <a:pathLst>
              <a:path w="41749" h="43200" fill="none" extrusionOk="0">
                <a:moveTo>
                  <a:pt x="11233" y="1926"/>
                </a:moveTo>
                <a:cubicBezTo>
                  <a:pt x="14034" y="656"/>
                  <a:pt x="17073" y="-1"/>
                  <a:pt x="20149" y="-1"/>
                </a:cubicBezTo>
                <a:cubicBezTo>
                  <a:pt x="32078" y="0"/>
                  <a:pt x="41749" y="9670"/>
                  <a:pt x="41749" y="21600"/>
                </a:cubicBezTo>
                <a:cubicBezTo>
                  <a:pt x="41749" y="33529"/>
                  <a:pt x="32078" y="43200"/>
                  <a:pt x="20149" y="43200"/>
                </a:cubicBezTo>
                <a:cubicBezTo>
                  <a:pt x="11223" y="43199"/>
                  <a:pt x="3216" y="37709"/>
                  <a:pt x="0" y="29383"/>
                </a:cubicBezTo>
              </a:path>
              <a:path w="41749" h="43200" stroke="0" extrusionOk="0">
                <a:moveTo>
                  <a:pt x="11233" y="1926"/>
                </a:moveTo>
                <a:cubicBezTo>
                  <a:pt x="14034" y="656"/>
                  <a:pt x="17073" y="-1"/>
                  <a:pt x="20149" y="-1"/>
                </a:cubicBezTo>
                <a:cubicBezTo>
                  <a:pt x="32078" y="0"/>
                  <a:pt x="41749" y="9670"/>
                  <a:pt x="41749" y="21600"/>
                </a:cubicBezTo>
                <a:cubicBezTo>
                  <a:pt x="41749" y="33529"/>
                  <a:pt x="32078" y="43200"/>
                  <a:pt x="20149" y="43200"/>
                </a:cubicBezTo>
                <a:cubicBezTo>
                  <a:pt x="11223" y="43199"/>
                  <a:pt x="3216" y="37709"/>
                  <a:pt x="0" y="29383"/>
                </a:cubicBezTo>
                <a:lnTo>
                  <a:pt x="20149" y="21600"/>
                </a:lnTo>
                <a:lnTo>
                  <a:pt x="11233" y="1926"/>
                </a:lnTo>
                <a:close/>
              </a:path>
            </a:pathLst>
          </a:custGeom>
          <a:noFill/>
          <a:ln w="25400">
            <a:solidFill>
              <a:srgbClr val="000000"/>
            </a:solidFill>
            <a:round/>
            <a:headEnd type="triangle" w="med" len="med"/>
            <a:tailEnd/>
          </a:ln>
          <a:extLst>
            <a:ext uri="{909E8E84-426E-40DD-AFC4-6F175D3DCCD1}">
              <a14:hiddenFill xmlns:a14="http://schemas.microsoft.com/office/drawing/2010/main">
                <a:solidFill>
                  <a:srgbClr val="FFFFFF"/>
                </a:solidFill>
              </a14:hiddenFill>
            </a:ext>
          </a:extLst>
        </p:spPr>
        <p:txBody>
          <a:bodyPr/>
          <a:lstStyle/>
          <a:p>
            <a:endParaRPr lang="en-TR"/>
          </a:p>
        </p:txBody>
      </p:sp>
      <p:sp>
        <p:nvSpPr>
          <p:cNvPr id="22538" name="Arc 14">
            <a:extLst>
              <a:ext uri="{FF2B5EF4-FFF2-40B4-BE49-F238E27FC236}">
                <a16:creationId xmlns:a16="http://schemas.microsoft.com/office/drawing/2014/main" id="{EC28DA33-15D9-1F43-B018-A665FD2C42FE}"/>
              </a:ext>
            </a:extLst>
          </p:cNvPr>
          <p:cNvSpPr>
            <a:spLocks/>
          </p:cNvSpPr>
          <p:nvPr/>
        </p:nvSpPr>
        <p:spPr bwMode="auto">
          <a:xfrm rot="2700000">
            <a:off x="6265863" y="2760663"/>
            <a:ext cx="1725612" cy="677862"/>
          </a:xfrm>
          <a:custGeom>
            <a:avLst/>
            <a:gdLst>
              <a:gd name="T0" fmla="*/ 0 w 38090"/>
              <a:gd name="T1" fmla="*/ 2147483646 h 43200"/>
              <a:gd name="T2" fmla="*/ 2147483646 w 38090"/>
              <a:gd name="T3" fmla="*/ 2147483646 h 43200"/>
              <a:gd name="T4" fmla="*/ 2147483646 w 38090"/>
              <a:gd name="T5" fmla="*/ 2147483646 h 43200"/>
              <a:gd name="T6" fmla="*/ 0 60000 65536"/>
              <a:gd name="T7" fmla="*/ 0 60000 65536"/>
              <a:gd name="T8" fmla="*/ 0 60000 65536"/>
            </a:gdLst>
            <a:ahLst/>
            <a:cxnLst>
              <a:cxn ang="T6">
                <a:pos x="T0" y="T1"/>
              </a:cxn>
              <a:cxn ang="T7">
                <a:pos x="T2" y="T3"/>
              </a:cxn>
              <a:cxn ang="T8">
                <a:pos x="T4" y="T5"/>
              </a:cxn>
            </a:cxnLst>
            <a:rect l="0" t="0" r="r" b="b"/>
            <a:pathLst>
              <a:path w="38090" h="43200" fill="none" extrusionOk="0">
                <a:moveTo>
                  <a:pt x="-1" y="7648"/>
                </a:moveTo>
                <a:cubicBezTo>
                  <a:pt x="4103" y="2797"/>
                  <a:pt x="10135" y="-1"/>
                  <a:pt x="16490" y="-1"/>
                </a:cubicBezTo>
                <a:cubicBezTo>
                  <a:pt x="28419" y="0"/>
                  <a:pt x="38090" y="9670"/>
                  <a:pt x="38090" y="21600"/>
                </a:cubicBezTo>
                <a:cubicBezTo>
                  <a:pt x="38090" y="33529"/>
                  <a:pt x="28419" y="43200"/>
                  <a:pt x="16490" y="43200"/>
                </a:cubicBezTo>
                <a:cubicBezTo>
                  <a:pt x="12731" y="43199"/>
                  <a:pt x="9037" y="42219"/>
                  <a:pt x="5773" y="40354"/>
                </a:cubicBezTo>
              </a:path>
              <a:path w="38090" h="43200" stroke="0" extrusionOk="0">
                <a:moveTo>
                  <a:pt x="-1" y="7648"/>
                </a:moveTo>
                <a:cubicBezTo>
                  <a:pt x="4103" y="2797"/>
                  <a:pt x="10135" y="-1"/>
                  <a:pt x="16490" y="-1"/>
                </a:cubicBezTo>
                <a:cubicBezTo>
                  <a:pt x="28419" y="0"/>
                  <a:pt x="38090" y="9670"/>
                  <a:pt x="38090" y="21600"/>
                </a:cubicBezTo>
                <a:cubicBezTo>
                  <a:pt x="38090" y="33529"/>
                  <a:pt x="28419" y="43200"/>
                  <a:pt x="16490" y="43200"/>
                </a:cubicBezTo>
                <a:cubicBezTo>
                  <a:pt x="12731" y="43199"/>
                  <a:pt x="9037" y="42219"/>
                  <a:pt x="5773" y="40354"/>
                </a:cubicBezTo>
                <a:lnTo>
                  <a:pt x="16490" y="21600"/>
                </a:lnTo>
                <a:lnTo>
                  <a:pt x="-1" y="7648"/>
                </a:lnTo>
                <a:close/>
              </a:path>
            </a:pathLst>
          </a:custGeom>
          <a:noFill/>
          <a:ln w="25400">
            <a:solidFill>
              <a:srgbClr val="000000"/>
            </a:solidFill>
            <a:round/>
            <a:headEnd/>
            <a:tailEnd type="triangle" w="med" len="med"/>
          </a:ln>
          <a:extLst>
            <a:ext uri="{909E8E84-426E-40DD-AFC4-6F175D3DCCD1}">
              <a14:hiddenFill xmlns:a14="http://schemas.microsoft.com/office/drawing/2010/main">
                <a:solidFill>
                  <a:srgbClr val="FFFFFF"/>
                </a:solidFill>
              </a14:hiddenFill>
            </a:ext>
          </a:extLst>
        </p:spPr>
        <p:txBody>
          <a:bodyPr rot="10800000" vert="eaVert"/>
          <a:lstStyle/>
          <a:p>
            <a:endParaRPr lang="en-TR"/>
          </a:p>
        </p:txBody>
      </p:sp>
      <p:sp>
        <p:nvSpPr>
          <p:cNvPr id="22539" name="Arc 15">
            <a:extLst>
              <a:ext uri="{FF2B5EF4-FFF2-40B4-BE49-F238E27FC236}">
                <a16:creationId xmlns:a16="http://schemas.microsoft.com/office/drawing/2014/main" id="{7D7506D9-B201-2146-8A61-4691CCABBEBC}"/>
              </a:ext>
            </a:extLst>
          </p:cNvPr>
          <p:cNvSpPr>
            <a:spLocks/>
          </p:cNvSpPr>
          <p:nvPr/>
        </p:nvSpPr>
        <p:spPr bwMode="auto">
          <a:xfrm rot="-300000">
            <a:off x="4951413" y="3405188"/>
            <a:ext cx="838200" cy="1054100"/>
          </a:xfrm>
          <a:custGeom>
            <a:avLst/>
            <a:gdLst>
              <a:gd name="T0" fmla="*/ 2147483646 w 43200"/>
              <a:gd name="T1" fmla="*/ 0 h 38026"/>
              <a:gd name="T2" fmla="*/ 2147483646 w 43200"/>
              <a:gd name="T3" fmla="*/ 2147483646 h 38026"/>
              <a:gd name="T4" fmla="*/ 2147483646 w 43200"/>
              <a:gd name="T5" fmla="*/ 2147483646 h 38026"/>
              <a:gd name="T6" fmla="*/ 0 60000 65536"/>
              <a:gd name="T7" fmla="*/ 0 60000 65536"/>
              <a:gd name="T8" fmla="*/ 0 60000 65536"/>
            </a:gdLst>
            <a:ahLst/>
            <a:cxnLst>
              <a:cxn ang="T6">
                <a:pos x="T0" y="T1"/>
              </a:cxn>
              <a:cxn ang="T7">
                <a:pos x="T2" y="T3"/>
              </a:cxn>
              <a:cxn ang="T8">
                <a:pos x="T4" y="T5"/>
              </a:cxn>
            </a:cxnLst>
            <a:rect l="0" t="0" r="r" b="b"/>
            <a:pathLst>
              <a:path w="43200" h="38026" fill="none" extrusionOk="0">
                <a:moveTo>
                  <a:pt x="35626" y="0"/>
                </a:moveTo>
                <a:cubicBezTo>
                  <a:pt x="40432" y="4103"/>
                  <a:pt x="43200" y="10106"/>
                  <a:pt x="43200" y="16426"/>
                </a:cubicBezTo>
                <a:cubicBezTo>
                  <a:pt x="43200" y="28355"/>
                  <a:pt x="33529" y="38026"/>
                  <a:pt x="21600" y="38026"/>
                </a:cubicBezTo>
                <a:cubicBezTo>
                  <a:pt x="9670" y="38026"/>
                  <a:pt x="0" y="28355"/>
                  <a:pt x="0" y="16426"/>
                </a:cubicBezTo>
                <a:cubicBezTo>
                  <a:pt x="0" y="12286"/>
                  <a:pt x="1189" y="8233"/>
                  <a:pt x="3427" y="4751"/>
                </a:cubicBezTo>
              </a:path>
              <a:path w="43200" h="38026" stroke="0" extrusionOk="0">
                <a:moveTo>
                  <a:pt x="35626" y="0"/>
                </a:moveTo>
                <a:cubicBezTo>
                  <a:pt x="40432" y="4103"/>
                  <a:pt x="43200" y="10106"/>
                  <a:pt x="43200" y="16426"/>
                </a:cubicBezTo>
                <a:cubicBezTo>
                  <a:pt x="43200" y="28355"/>
                  <a:pt x="33529" y="38026"/>
                  <a:pt x="21600" y="38026"/>
                </a:cubicBezTo>
                <a:cubicBezTo>
                  <a:pt x="9670" y="38026"/>
                  <a:pt x="0" y="28355"/>
                  <a:pt x="0" y="16426"/>
                </a:cubicBezTo>
                <a:cubicBezTo>
                  <a:pt x="0" y="12286"/>
                  <a:pt x="1189" y="8233"/>
                  <a:pt x="3427" y="4751"/>
                </a:cubicBezTo>
                <a:lnTo>
                  <a:pt x="21600" y="16426"/>
                </a:lnTo>
                <a:lnTo>
                  <a:pt x="35626" y="0"/>
                </a:lnTo>
                <a:close/>
              </a:path>
            </a:pathLst>
          </a:custGeom>
          <a:noFill/>
          <a:ln w="25400">
            <a:solidFill>
              <a:srgbClr val="000000"/>
            </a:solidFill>
            <a:round/>
            <a:headEnd type="triangle" w="med" len="med"/>
            <a:tailEnd/>
          </a:ln>
          <a:extLst>
            <a:ext uri="{909E8E84-426E-40DD-AFC4-6F175D3DCCD1}">
              <a14:hiddenFill xmlns:a14="http://schemas.microsoft.com/office/drawing/2010/main">
                <a:solidFill>
                  <a:srgbClr val="FFFFFF"/>
                </a:solidFill>
              </a14:hiddenFill>
            </a:ext>
          </a:extLst>
        </p:spPr>
        <p:txBody>
          <a:bodyPr/>
          <a:lstStyle/>
          <a:p>
            <a:endParaRPr lang="en-TR"/>
          </a:p>
        </p:txBody>
      </p:sp>
      <p:sp>
        <p:nvSpPr>
          <p:cNvPr id="22540" name="Text Box 16">
            <a:extLst>
              <a:ext uri="{FF2B5EF4-FFF2-40B4-BE49-F238E27FC236}">
                <a16:creationId xmlns:a16="http://schemas.microsoft.com/office/drawing/2014/main" id="{693BDE4E-93EB-FE4B-9118-4984A6FBEBC5}"/>
              </a:ext>
            </a:extLst>
          </p:cNvPr>
          <p:cNvSpPr txBox="1">
            <a:spLocks noChangeArrowheads="1"/>
          </p:cNvSpPr>
          <p:nvPr/>
        </p:nvSpPr>
        <p:spPr bwMode="auto">
          <a:xfrm>
            <a:off x="7162800" y="3200400"/>
            <a:ext cx="717550" cy="41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tr-TR" altLang="en-TR" sz="900" b="1">
                <a:latin typeface="Times" pitchFamily="2" charset="0"/>
              </a:rPr>
              <a:t>Housing </a:t>
            </a:r>
          </a:p>
          <a:p>
            <a:r>
              <a:rPr lang="tr-TR" altLang="en-TR" sz="900" b="1">
                <a:latin typeface="Times" pitchFamily="2" charset="0"/>
              </a:rPr>
              <a:t>Pressure</a:t>
            </a:r>
          </a:p>
        </p:txBody>
      </p:sp>
      <p:sp>
        <p:nvSpPr>
          <p:cNvPr id="22541" name="Arc 18">
            <a:extLst>
              <a:ext uri="{FF2B5EF4-FFF2-40B4-BE49-F238E27FC236}">
                <a16:creationId xmlns:a16="http://schemas.microsoft.com/office/drawing/2014/main" id="{882AFB3F-FCDE-C041-9281-4CFA88D54B51}"/>
              </a:ext>
            </a:extLst>
          </p:cNvPr>
          <p:cNvSpPr>
            <a:spLocks/>
          </p:cNvSpPr>
          <p:nvPr/>
        </p:nvSpPr>
        <p:spPr bwMode="auto">
          <a:xfrm>
            <a:off x="4114800" y="2819400"/>
            <a:ext cx="342900" cy="233363"/>
          </a:xfrm>
          <a:custGeom>
            <a:avLst/>
            <a:gdLst>
              <a:gd name="T0" fmla="*/ 2147483646 w 43200"/>
              <a:gd name="T1" fmla="*/ 0 h 43200"/>
              <a:gd name="T2" fmla="*/ 2147483646 w 43200"/>
              <a:gd name="T3" fmla="*/ 2147483646 h 43200"/>
              <a:gd name="T4" fmla="*/ 2147483646 w 43200"/>
              <a:gd name="T5" fmla="*/ 2147483646 h 43200"/>
              <a:gd name="T6" fmla="*/ 0 60000 65536"/>
              <a:gd name="T7" fmla="*/ 0 60000 65536"/>
              <a:gd name="T8" fmla="*/ 0 60000 65536"/>
            </a:gdLst>
            <a:ahLst/>
            <a:cxnLst>
              <a:cxn ang="T6">
                <a:pos x="T0" y="T1"/>
              </a:cxn>
              <a:cxn ang="T7">
                <a:pos x="T2" y="T3"/>
              </a:cxn>
              <a:cxn ang="T8">
                <a:pos x="T4" y="T5"/>
              </a:cxn>
            </a:cxnLst>
            <a:rect l="0" t="0" r="r" b="b"/>
            <a:pathLst>
              <a:path w="43200" h="43200" fill="none" extrusionOk="0">
                <a:moveTo>
                  <a:pt x="21600" y="-1"/>
                </a:moveTo>
                <a:cubicBezTo>
                  <a:pt x="33529" y="0"/>
                  <a:pt x="43200" y="9670"/>
                  <a:pt x="43200" y="21600"/>
                </a:cubicBezTo>
                <a:cubicBezTo>
                  <a:pt x="43200" y="33529"/>
                  <a:pt x="33529" y="43200"/>
                  <a:pt x="21600" y="43200"/>
                </a:cubicBezTo>
                <a:cubicBezTo>
                  <a:pt x="9670" y="43200"/>
                  <a:pt x="0" y="33529"/>
                  <a:pt x="0" y="21600"/>
                </a:cubicBezTo>
                <a:cubicBezTo>
                  <a:pt x="0" y="13264"/>
                  <a:pt x="4796" y="5672"/>
                  <a:pt x="12324" y="2092"/>
                </a:cubicBezTo>
              </a:path>
              <a:path w="43200" h="43200" stroke="0" extrusionOk="0">
                <a:moveTo>
                  <a:pt x="21600" y="-1"/>
                </a:moveTo>
                <a:cubicBezTo>
                  <a:pt x="33529" y="0"/>
                  <a:pt x="43200" y="9670"/>
                  <a:pt x="43200" y="21600"/>
                </a:cubicBezTo>
                <a:cubicBezTo>
                  <a:pt x="43200" y="33529"/>
                  <a:pt x="33529" y="43200"/>
                  <a:pt x="21600" y="43200"/>
                </a:cubicBezTo>
                <a:cubicBezTo>
                  <a:pt x="9670" y="43200"/>
                  <a:pt x="0" y="33529"/>
                  <a:pt x="0" y="21600"/>
                </a:cubicBezTo>
                <a:cubicBezTo>
                  <a:pt x="0" y="13264"/>
                  <a:pt x="4796" y="5672"/>
                  <a:pt x="12324" y="2092"/>
                </a:cubicBezTo>
                <a:lnTo>
                  <a:pt x="21600" y="21600"/>
                </a:lnTo>
                <a:lnTo>
                  <a:pt x="21600" y="-1"/>
                </a:lnTo>
                <a:close/>
              </a:path>
            </a:pathLst>
          </a:custGeom>
          <a:noFill/>
          <a:ln w="25400">
            <a:solidFill>
              <a:srgbClr val="000000"/>
            </a:solidFill>
            <a:round/>
            <a:headEnd type="triangle" w="med" len="med"/>
            <a:tailEnd/>
          </a:ln>
          <a:extLst>
            <a:ext uri="{909E8E84-426E-40DD-AFC4-6F175D3DCCD1}">
              <a14:hiddenFill xmlns:a14="http://schemas.microsoft.com/office/drawing/2010/main">
                <a:solidFill>
                  <a:srgbClr val="FFFFFF"/>
                </a:solidFill>
              </a14:hiddenFill>
            </a:ext>
          </a:extLst>
        </p:spPr>
        <p:txBody>
          <a:bodyPr/>
          <a:lstStyle/>
          <a:p>
            <a:endParaRPr lang="en-T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br>
              <a:rPr lang="en-US" altLang="en-US" sz="3200" dirty="0">
                <a:latin typeface="Times New Roman" pitchFamily="18" charset="0"/>
              </a:rPr>
            </a:br>
            <a:r>
              <a:rPr lang="en-US" altLang="en-US" sz="3200" dirty="0"/>
              <a:t>Two aspects of model credibility</a:t>
            </a:r>
            <a:br>
              <a:rPr lang="en-US" altLang="en-US" sz="2800" dirty="0"/>
            </a:br>
            <a:r>
              <a:rPr lang="en-US" altLang="en-US" sz="2800" dirty="0">
                <a:solidFill>
                  <a:schemeClr val="tx1"/>
                </a:solidFill>
              </a:rPr>
              <a:t>(For Causal-Descriptive Models)</a:t>
            </a:r>
            <a:br>
              <a:rPr lang="en-US" altLang="en-US" sz="2800" dirty="0">
                <a:solidFill>
                  <a:schemeClr val="tx1"/>
                </a:solidFill>
              </a:rPr>
            </a:br>
            <a:endParaRPr lang="en-US" altLang="en-US" sz="2800" dirty="0">
              <a:solidFill>
                <a:schemeClr val="tx1"/>
              </a:solidFill>
            </a:endParaRPr>
          </a:p>
        </p:txBody>
      </p:sp>
      <p:sp>
        <p:nvSpPr>
          <p:cNvPr id="21506" name="Rectangle 3"/>
          <p:cNvSpPr>
            <a:spLocks noGrp="1" noChangeArrowheads="1"/>
          </p:cNvSpPr>
          <p:nvPr>
            <p:ph type="body" idx="1"/>
          </p:nvPr>
        </p:nvSpPr>
        <p:spPr/>
        <p:txBody>
          <a:bodyPr/>
          <a:lstStyle/>
          <a:p>
            <a:pPr eaLnBrk="1" hangingPunct="1">
              <a:lnSpc>
                <a:spcPct val="90000"/>
              </a:lnSpc>
            </a:pPr>
            <a:r>
              <a:rPr lang="en-US" altLang="en-US" sz="2400" dirty="0">
                <a:latin typeface="+mj-lt"/>
              </a:rPr>
              <a:t>Structure Credibility</a:t>
            </a:r>
          </a:p>
          <a:p>
            <a:pPr lvl="1" eaLnBrk="1" hangingPunct="1">
              <a:lnSpc>
                <a:spcPct val="90000"/>
              </a:lnSpc>
            </a:pPr>
            <a:r>
              <a:rPr lang="en-US" altLang="en-US" sz="2000" dirty="0">
                <a:latin typeface="+mj-lt"/>
              </a:rPr>
              <a:t>Primary role </a:t>
            </a:r>
          </a:p>
          <a:p>
            <a:pPr lvl="1" eaLnBrk="1" hangingPunct="1">
              <a:lnSpc>
                <a:spcPct val="90000"/>
              </a:lnSpc>
              <a:buFontTx/>
              <a:buNone/>
            </a:pPr>
            <a:r>
              <a:rPr lang="en-US" altLang="en-US" sz="2000" dirty="0">
                <a:latin typeface="+mj-lt"/>
              </a:rPr>
              <a:t>	(</a:t>
            </a:r>
            <a:r>
              <a:rPr lang="en-US" altLang="ja-JP" sz="2000" dirty="0">
                <a:latin typeface="+mj-lt"/>
              </a:rPr>
              <a:t>‘Explanation’ in Philosophy of science)</a:t>
            </a:r>
          </a:p>
          <a:p>
            <a:pPr lvl="1" eaLnBrk="1" hangingPunct="1">
              <a:lnSpc>
                <a:spcPct val="90000"/>
              </a:lnSpc>
              <a:buFontTx/>
              <a:buNone/>
            </a:pPr>
            <a:r>
              <a:rPr lang="en-US" altLang="en-US" sz="2000" dirty="0">
                <a:latin typeface="+mj-lt"/>
              </a:rPr>
              <a:t>	(Validation/evaluation in descriptive modeling fields)</a:t>
            </a:r>
          </a:p>
          <a:p>
            <a:pPr eaLnBrk="1" hangingPunct="1">
              <a:lnSpc>
                <a:spcPct val="90000"/>
              </a:lnSpc>
            </a:pPr>
            <a:endParaRPr lang="en-US" altLang="en-US" sz="2000" dirty="0">
              <a:latin typeface="+mj-lt"/>
            </a:endParaRPr>
          </a:p>
          <a:p>
            <a:pPr eaLnBrk="1" hangingPunct="1">
              <a:lnSpc>
                <a:spcPct val="90000"/>
              </a:lnSpc>
            </a:pPr>
            <a:r>
              <a:rPr lang="en-US" altLang="en-US" sz="2400" dirty="0">
                <a:latin typeface="+mj-lt"/>
              </a:rPr>
              <a:t>Behavior (output/predictive) Credibility</a:t>
            </a:r>
          </a:p>
          <a:p>
            <a:pPr lvl="1" eaLnBrk="1" hangingPunct="1">
              <a:lnSpc>
                <a:spcPct val="90000"/>
              </a:lnSpc>
            </a:pPr>
            <a:r>
              <a:rPr lang="en-US" altLang="en-US" sz="2000" dirty="0">
                <a:latin typeface="+mj-lt"/>
              </a:rPr>
              <a:t>Role and nature in scientific theory justification</a:t>
            </a:r>
          </a:p>
          <a:p>
            <a:pPr lvl="1" eaLnBrk="1" hangingPunct="1">
              <a:lnSpc>
                <a:spcPct val="90000"/>
              </a:lnSpc>
              <a:buFontTx/>
              <a:buNone/>
            </a:pPr>
            <a:r>
              <a:rPr lang="en-US" altLang="en-US" sz="2000" dirty="0">
                <a:latin typeface="+mj-lt"/>
              </a:rPr>
              <a:t>	(also related to the ‘</a:t>
            </a:r>
            <a:r>
              <a:rPr lang="en-US" altLang="ja-JP" sz="2000" dirty="0">
                <a:latin typeface="+mj-lt"/>
              </a:rPr>
              <a:t>problem of induction</a:t>
            </a:r>
            <a:r>
              <a:rPr lang="en-US" altLang="en-US" sz="2000" dirty="0">
                <a:latin typeface="+mj-lt"/>
              </a:rPr>
              <a:t>’</a:t>
            </a:r>
            <a:r>
              <a:rPr lang="en-US" altLang="ja-JP" sz="2000" dirty="0">
                <a:latin typeface="+mj-lt"/>
              </a:rPr>
              <a:t>)</a:t>
            </a:r>
          </a:p>
          <a:p>
            <a:pPr lvl="1" eaLnBrk="1" hangingPunct="1">
              <a:lnSpc>
                <a:spcPct val="90000"/>
              </a:lnSpc>
            </a:pPr>
            <a:r>
              <a:rPr lang="en-US" altLang="en-US" sz="2000" dirty="0">
                <a:latin typeface="+mj-lt"/>
              </a:rPr>
              <a:t>Ex ante versus ex post prediction</a:t>
            </a:r>
          </a:p>
          <a:p>
            <a:pPr lvl="1" eaLnBrk="1" hangingPunct="1">
              <a:lnSpc>
                <a:spcPct val="90000"/>
              </a:lnSpc>
            </a:pPr>
            <a:r>
              <a:rPr lang="en-US" altLang="en-US" sz="2000" dirty="0">
                <a:latin typeface="+mj-lt"/>
              </a:rPr>
              <a:t>Role in causal-descriptive modeling fields</a:t>
            </a:r>
          </a:p>
          <a:p>
            <a:pPr lvl="1" eaLnBrk="1" hangingPunct="1">
              <a:lnSpc>
                <a:spcPct val="90000"/>
              </a:lnSpc>
            </a:pPr>
            <a:r>
              <a:rPr lang="en-US" altLang="en-US" sz="2000" dirty="0">
                <a:latin typeface="+mj-lt"/>
              </a:rPr>
              <a:t>‘Right behavior for the right reasons’; </a:t>
            </a:r>
          </a:p>
          <a:p>
            <a:pPr lvl="1" eaLnBrk="1" hangingPunct="1">
              <a:lnSpc>
                <a:spcPct val="90000"/>
              </a:lnSpc>
            </a:pPr>
            <a:r>
              <a:rPr lang="en-US" altLang="en-US" sz="2000" dirty="0">
                <a:latin typeface="+mj-lt"/>
              </a:rPr>
              <a:t>Proper ‘resolution’; dynamic ‘patterns’… policy orientation</a:t>
            </a:r>
          </a:p>
          <a:p>
            <a:pPr lvl="1" eaLnBrk="1" hangingPunct="1">
              <a:lnSpc>
                <a:spcPct val="90000"/>
              </a:lnSpc>
            </a:pPr>
            <a:r>
              <a:rPr lang="en-US" altLang="en-US" sz="2000" dirty="0">
                <a:latin typeface="+mj-lt"/>
              </a:rPr>
              <a:t>Suitable statistical tools (like BTS and BATS software…)</a:t>
            </a:r>
          </a:p>
          <a:p>
            <a:pPr lvl="1" eaLnBrk="1" hangingPunct="1">
              <a:lnSpc>
                <a:spcPct val="90000"/>
              </a:lnSpc>
              <a:buFontTx/>
              <a:buNone/>
            </a:pPr>
            <a:endParaRPr lang="tr-TR" altLang="en-US" sz="2400" dirty="0">
              <a:latin typeface="Times New Roman"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p:cNvSpPr>
            <a:spLocks noGrp="1" noChangeArrowheads="1"/>
          </p:cNvSpPr>
          <p:nvPr>
            <p:ph type="title"/>
          </p:nvPr>
        </p:nvSpPr>
        <p:spPr/>
        <p:txBody>
          <a:bodyPr/>
          <a:lstStyle/>
          <a:p>
            <a:pPr eaLnBrk="1" hangingPunct="1"/>
            <a:r>
              <a:rPr lang="nl-NL" altLang="en-US" sz="2800" err="1">
                <a:latin typeface="Times New Roman" pitchFamily="18" charset="0"/>
              </a:rPr>
              <a:t>Formal</a:t>
            </a:r>
            <a:r>
              <a:rPr lang="nl-NL" altLang="en-US" sz="2800">
                <a:latin typeface="Times New Roman" pitchFamily="18" charset="0"/>
              </a:rPr>
              <a:t> </a:t>
            </a:r>
            <a:r>
              <a:rPr lang="nl-NL" altLang="en-US" sz="2800" i="1" err="1">
                <a:latin typeface="Times New Roman" pitchFamily="18" charset="0"/>
              </a:rPr>
              <a:t>Structure</a:t>
            </a:r>
            <a:r>
              <a:rPr lang="nl-NL" altLang="en-US" sz="2800" i="1">
                <a:latin typeface="Times New Roman" pitchFamily="18" charset="0"/>
              </a:rPr>
              <a:t> Credibility </a:t>
            </a:r>
            <a:r>
              <a:rPr lang="nl-NL" altLang="en-US" sz="2800" err="1">
                <a:latin typeface="Times New Roman" pitchFamily="18" charset="0"/>
              </a:rPr>
              <a:t>Testing</a:t>
            </a:r>
            <a:endParaRPr lang="tr-TR" altLang="en-US" sz="2800">
              <a:latin typeface="Times New Roman" pitchFamily="18" charset="0"/>
            </a:endParaRPr>
          </a:p>
        </p:txBody>
      </p:sp>
      <p:sp>
        <p:nvSpPr>
          <p:cNvPr id="28674" name="Rectangle 3"/>
          <p:cNvSpPr>
            <a:spLocks noGrp="1" noChangeArrowheads="1"/>
          </p:cNvSpPr>
          <p:nvPr>
            <p:ph type="body" idx="1"/>
          </p:nvPr>
        </p:nvSpPr>
        <p:spPr>
          <a:xfrm>
            <a:off x="457200" y="1268760"/>
            <a:ext cx="8229600" cy="4929411"/>
          </a:xfrm>
        </p:spPr>
        <p:txBody>
          <a:bodyPr/>
          <a:lstStyle/>
          <a:p>
            <a:pPr eaLnBrk="1" hangingPunct="1">
              <a:lnSpc>
                <a:spcPct val="90000"/>
              </a:lnSpc>
            </a:pPr>
            <a:r>
              <a:rPr lang="en-US" altLang="en-US" sz="2400" dirty="0">
                <a:latin typeface="Times New Roman" pitchFamily="18" charset="0"/>
              </a:rPr>
              <a:t>(Simulation Model </a:t>
            </a:r>
            <a:r>
              <a:rPr lang="en-US" altLang="en-US" sz="2400" i="1" dirty="0">
                <a:latin typeface="Times New Roman" pitchFamily="18" charset="0"/>
              </a:rPr>
              <a:t>Verification</a:t>
            </a:r>
            <a:r>
              <a:rPr lang="en-US" altLang="en-US" sz="2400" dirty="0">
                <a:latin typeface="Times New Roman" pitchFamily="18" charset="0"/>
              </a:rPr>
              <a:t>)</a:t>
            </a:r>
          </a:p>
          <a:p>
            <a:pPr eaLnBrk="1" hangingPunct="1">
              <a:lnSpc>
                <a:spcPct val="90000"/>
              </a:lnSpc>
            </a:pPr>
            <a:r>
              <a:rPr lang="en-US" altLang="en-US" sz="2400" i="1" dirty="0">
                <a:latin typeface="Times New Roman" pitchFamily="18" charset="0"/>
              </a:rPr>
              <a:t>Direct</a:t>
            </a:r>
            <a:r>
              <a:rPr lang="en-US" altLang="en-US" sz="2400" dirty="0">
                <a:latin typeface="Times New Roman" pitchFamily="18" charset="0"/>
              </a:rPr>
              <a:t> Structure Tests</a:t>
            </a:r>
          </a:p>
          <a:p>
            <a:pPr lvl="1" eaLnBrk="1" hangingPunct="1">
              <a:lnSpc>
                <a:spcPct val="90000"/>
              </a:lnSpc>
            </a:pPr>
            <a:r>
              <a:rPr lang="en-US" altLang="en-US" sz="2000" dirty="0">
                <a:latin typeface="+mj-lt"/>
              </a:rPr>
              <a:t>Direct comparison of model structures with real ones</a:t>
            </a:r>
          </a:p>
          <a:p>
            <a:pPr lvl="1" eaLnBrk="1" hangingPunct="1">
              <a:lnSpc>
                <a:spcPct val="90000"/>
              </a:lnSpc>
            </a:pPr>
            <a:r>
              <a:rPr lang="en-US" altLang="en-US" sz="2000" dirty="0">
                <a:latin typeface="+mj-lt"/>
              </a:rPr>
              <a:t>All variables, parameters and equations with explainable real meanings</a:t>
            </a:r>
          </a:p>
          <a:p>
            <a:pPr lvl="1" eaLnBrk="1" hangingPunct="1">
              <a:lnSpc>
                <a:spcPct val="90000"/>
              </a:lnSpc>
            </a:pPr>
            <a:r>
              <a:rPr lang="en-US" altLang="en-US" sz="2000" dirty="0">
                <a:latin typeface="+mj-lt"/>
              </a:rPr>
              <a:t>Meaningful units, and unit consistency in each equation</a:t>
            </a:r>
          </a:p>
          <a:p>
            <a:pPr lvl="1" eaLnBrk="1" hangingPunct="1">
              <a:lnSpc>
                <a:spcPct val="90000"/>
              </a:lnSpc>
            </a:pPr>
            <a:r>
              <a:rPr lang="en-US" altLang="en-US" sz="2000" dirty="0">
                <a:latin typeface="+mj-lt"/>
              </a:rPr>
              <a:t>Meaningful/logical outputs under extreme input conditions</a:t>
            </a:r>
          </a:p>
          <a:p>
            <a:pPr lvl="1" eaLnBrk="1" hangingPunct="1">
              <a:lnSpc>
                <a:spcPct val="90000"/>
              </a:lnSpc>
            </a:pPr>
            <a:r>
              <a:rPr lang="en-US" altLang="en-US" sz="2000" dirty="0">
                <a:latin typeface="+mj-lt"/>
              </a:rPr>
              <a:t>Distributed through the entire modeling methodology</a:t>
            </a:r>
          </a:p>
          <a:p>
            <a:pPr lvl="1" eaLnBrk="1" hangingPunct="1">
              <a:lnSpc>
                <a:spcPct val="90000"/>
              </a:lnSpc>
            </a:pPr>
            <a:r>
              <a:rPr lang="en-US" altLang="en-US" sz="2000" i="1" dirty="0">
                <a:latin typeface="+mj-lt"/>
              </a:rPr>
              <a:t>Crucial</a:t>
            </a:r>
            <a:r>
              <a:rPr lang="en-US" altLang="en-US" sz="2000" dirty="0">
                <a:latin typeface="+mj-lt"/>
              </a:rPr>
              <a:t>, yet rather qualitative, subjective and informal</a:t>
            </a:r>
          </a:p>
          <a:p>
            <a:pPr eaLnBrk="1" hangingPunct="1">
              <a:lnSpc>
                <a:spcPct val="90000"/>
              </a:lnSpc>
            </a:pPr>
            <a:r>
              <a:rPr lang="en-US" altLang="en-US" sz="2400" i="1" dirty="0">
                <a:latin typeface="Times New Roman" pitchFamily="18" charset="0"/>
              </a:rPr>
              <a:t>Indirect</a:t>
            </a:r>
            <a:r>
              <a:rPr lang="en-US" altLang="en-US" sz="2400" dirty="0">
                <a:latin typeface="Times New Roman" pitchFamily="18" charset="0"/>
              </a:rPr>
              <a:t> Structure Tests</a:t>
            </a:r>
          </a:p>
          <a:p>
            <a:pPr lvl="1" eaLnBrk="1" hangingPunct="1">
              <a:lnSpc>
                <a:spcPct val="90000"/>
              </a:lnSpc>
            </a:pPr>
            <a:r>
              <a:rPr lang="en-US" altLang="en-US" sz="2000" dirty="0">
                <a:latin typeface="+mj-lt"/>
              </a:rPr>
              <a:t>Extreme conditions and other </a:t>
            </a:r>
            <a:r>
              <a:rPr lang="en-US" altLang="ja-JP" sz="2000" dirty="0">
                <a:latin typeface="+mj-lt"/>
              </a:rPr>
              <a:t>‘special’ simulation runs </a:t>
            </a:r>
          </a:p>
          <a:p>
            <a:pPr lvl="1" eaLnBrk="1" hangingPunct="1">
              <a:lnSpc>
                <a:spcPct val="90000"/>
              </a:lnSpc>
            </a:pPr>
            <a:r>
              <a:rPr lang="en-US" altLang="en-US" sz="2000" i="1" dirty="0">
                <a:latin typeface="+mj-lt"/>
              </a:rPr>
              <a:t>Crucial</a:t>
            </a:r>
            <a:r>
              <a:rPr lang="en-US" altLang="en-US" sz="2000" dirty="0">
                <a:latin typeface="+mj-lt"/>
              </a:rPr>
              <a:t>, and can also be quantitative and formal</a:t>
            </a:r>
          </a:p>
          <a:p>
            <a:pPr lvl="1" eaLnBrk="1" hangingPunct="1">
              <a:lnSpc>
                <a:spcPct val="90000"/>
              </a:lnSpc>
            </a:pPr>
            <a:r>
              <a:rPr lang="en-US" altLang="en-US" sz="2000" dirty="0">
                <a:latin typeface="+mj-lt"/>
              </a:rPr>
              <a:t>Seems to be the most promising area for model credibility and testing </a:t>
            </a:r>
            <a:r>
              <a:rPr lang="en-US" altLang="en-US" sz="2000" dirty="0"/>
              <a:t>research. (The following few slides…)</a:t>
            </a:r>
            <a:endParaRPr lang="en-US" altLang="en-US" sz="2000" dirty="0">
              <a:latin typeface="+mj-l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4E8C7-DEEF-FC43-BCCB-457B64CDD41A}"/>
              </a:ext>
            </a:extLst>
          </p:cNvPr>
          <p:cNvSpPr>
            <a:spLocks noGrp="1"/>
          </p:cNvSpPr>
          <p:nvPr>
            <p:ph type="title"/>
          </p:nvPr>
        </p:nvSpPr>
        <p:spPr>
          <a:xfrm>
            <a:off x="457200" y="476672"/>
            <a:ext cx="8229600" cy="940966"/>
          </a:xfrm>
        </p:spPr>
        <p:txBody>
          <a:bodyPr/>
          <a:lstStyle/>
          <a:p>
            <a:pPr>
              <a:defRPr/>
            </a:pPr>
            <a:br>
              <a:rPr lang="nl-NL" sz="3200" dirty="0">
                <a:latin typeface="Times New Roman" charset="0"/>
                <a:ea typeface="ＭＳ Ｐゴシック" charset="0"/>
              </a:rPr>
            </a:br>
            <a:br>
              <a:rPr lang="nl-NL" sz="3200" dirty="0">
                <a:latin typeface="Times New Roman" charset="0"/>
                <a:ea typeface="ＭＳ Ｐゴシック" charset="0"/>
              </a:rPr>
            </a:br>
            <a:r>
              <a:rPr lang="en-US" sz="3200" dirty="0">
                <a:latin typeface="Times New Roman" charset="0"/>
                <a:ea typeface="ＭＳ Ｐゴシック" charset="0"/>
              </a:rPr>
              <a:t>Indirect Structure Testing Methods &amp; Software:</a:t>
            </a:r>
            <a:br>
              <a:rPr lang="en-US" sz="3200" dirty="0">
                <a:latin typeface="Times New Roman" charset="0"/>
                <a:ea typeface="ＭＳ Ｐゴシック" charset="0"/>
              </a:rPr>
            </a:br>
            <a:r>
              <a:rPr lang="en-US" sz="3200" dirty="0">
                <a:latin typeface="Times New Roman" charset="0"/>
                <a:ea typeface="ＭＳ Ｐゴシック" charset="0"/>
              </a:rPr>
              <a:t>ISTS, </a:t>
            </a:r>
            <a:r>
              <a:rPr lang="en-US" sz="3200" dirty="0" err="1">
                <a:latin typeface="Times New Roman" charset="0"/>
                <a:ea typeface="ＭＳ Ｐゴシック" charset="0"/>
              </a:rPr>
              <a:t>SiS</a:t>
            </a:r>
            <a:r>
              <a:rPr lang="en-US" sz="3200" dirty="0">
                <a:latin typeface="Times New Roman" charset="0"/>
                <a:ea typeface="ＭＳ Ｐゴシック" charset="0"/>
              </a:rPr>
              <a:t> and BATS</a:t>
            </a:r>
            <a:br>
              <a:rPr lang="nl-NL" dirty="0">
                <a:latin typeface="Times New Roman" charset="0"/>
                <a:ea typeface="ＭＳ Ｐゴシック" charset="0"/>
              </a:rPr>
            </a:br>
            <a:endParaRPr lang="en-US" dirty="0"/>
          </a:p>
        </p:txBody>
      </p:sp>
      <p:sp>
        <p:nvSpPr>
          <p:cNvPr id="3" name="Content Placeholder 2">
            <a:extLst>
              <a:ext uri="{FF2B5EF4-FFF2-40B4-BE49-F238E27FC236}">
                <a16:creationId xmlns:a16="http://schemas.microsoft.com/office/drawing/2014/main" id="{A64CF613-1734-E846-96BB-A131FA429B7B}"/>
              </a:ext>
            </a:extLst>
          </p:cNvPr>
          <p:cNvSpPr>
            <a:spLocks noGrp="1"/>
          </p:cNvSpPr>
          <p:nvPr>
            <p:ph idx="1"/>
          </p:nvPr>
        </p:nvSpPr>
        <p:spPr>
          <a:xfrm>
            <a:off x="457200" y="1772816"/>
            <a:ext cx="8229600" cy="4353347"/>
          </a:xfrm>
        </p:spPr>
        <p:txBody>
          <a:bodyPr/>
          <a:lstStyle/>
          <a:p>
            <a:r>
              <a:rPr lang="en-US" sz="2400" dirty="0"/>
              <a:t>ISTS</a:t>
            </a:r>
          </a:p>
          <a:p>
            <a:pPr lvl="1"/>
            <a:r>
              <a:rPr lang="en-US" sz="2000" dirty="0"/>
              <a:t>An algorithm for dynamic pattern recognition and classification (based on ‘hidden </a:t>
            </a:r>
            <a:r>
              <a:rPr lang="en-US" sz="2000" dirty="0" err="1"/>
              <a:t>markov</a:t>
            </a:r>
            <a:r>
              <a:rPr lang="en-US" sz="2000" dirty="0"/>
              <a:t> chains’)</a:t>
            </a:r>
          </a:p>
          <a:p>
            <a:r>
              <a:rPr lang="en-US" sz="2400" dirty="0" err="1"/>
              <a:t>SiS</a:t>
            </a:r>
            <a:endParaRPr lang="en-US" sz="2400" dirty="0"/>
          </a:p>
          <a:p>
            <a:pPr lvl="1"/>
            <a:r>
              <a:rPr lang="en-US" sz="2000" dirty="0"/>
              <a:t>A software that implements ISTS by communicating with </a:t>
            </a:r>
            <a:r>
              <a:rPr lang="en-US" sz="2000" dirty="0" err="1"/>
              <a:t>Vensim</a:t>
            </a:r>
            <a:r>
              <a:rPr lang="en-US" sz="2000" dirty="0"/>
              <a:t> simulation software</a:t>
            </a:r>
          </a:p>
          <a:p>
            <a:r>
              <a:rPr lang="en-US" sz="2400" dirty="0"/>
              <a:t>BATS</a:t>
            </a:r>
          </a:p>
          <a:p>
            <a:pPr lvl="1"/>
            <a:r>
              <a:rPr lang="en-US" sz="2000" dirty="0"/>
              <a:t>A user-friendly (‘modern’) software that implements ISTS and also integrates it with BTS (the ‘Behavior Testing Software’)</a:t>
            </a:r>
          </a:p>
          <a:p>
            <a:r>
              <a:rPr lang="en-US" sz="2400" dirty="0"/>
              <a:t>We will illustrate usages of Indirect testing method of ISTS implemented in BATS </a:t>
            </a:r>
          </a:p>
          <a:p>
            <a:pPr marL="457200" lvl="1" indent="0">
              <a:buNone/>
            </a:pPr>
            <a:endParaRPr lang="en-US" sz="2000" dirty="0"/>
          </a:p>
        </p:txBody>
      </p:sp>
    </p:spTree>
    <p:extLst>
      <p:ext uri="{BB962C8B-B14F-4D97-AF65-F5344CB8AC3E}">
        <p14:creationId xmlns:p14="http://schemas.microsoft.com/office/powerpoint/2010/main" val="2921967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5"/>
          <p:cNvSpPr>
            <a:spLocks noGrp="1" noChangeArrowheads="1"/>
          </p:cNvSpPr>
          <p:nvPr>
            <p:ph type="title"/>
          </p:nvPr>
        </p:nvSpPr>
        <p:spPr>
          <a:xfrm>
            <a:off x="493204" y="49233"/>
            <a:ext cx="8157592" cy="1008063"/>
          </a:xfrm>
        </p:spPr>
        <p:txBody>
          <a:bodyPr/>
          <a:lstStyle/>
          <a:p>
            <a:r>
              <a:rPr lang="tr-TR" sz="2800">
                <a:latin typeface="Times New Roman" charset="0"/>
                <a:ea typeface="ＭＳ Ｐゴシック" charset="0"/>
              </a:rPr>
              <a:t>Basic </a:t>
            </a:r>
            <a:r>
              <a:rPr lang="tr-TR" sz="2800" err="1">
                <a:latin typeface="Times New Roman" charset="0"/>
                <a:ea typeface="ＭＳ Ｐゴシック" charset="0"/>
              </a:rPr>
              <a:t>Dynamic</a:t>
            </a:r>
            <a:r>
              <a:rPr lang="tr-TR" sz="2800">
                <a:latin typeface="Times New Roman" charset="0"/>
                <a:ea typeface="ＭＳ Ｐゴシック" charset="0"/>
              </a:rPr>
              <a:t> </a:t>
            </a:r>
            <a:r>
              <a:rPr lang="tr-TR" sz="2800" err="1">
                <a:latin typeface="Times New Roman" charset="0"/>
                <a:ea typeface="ＭＳ Ｐゴシック" charset="0"/>
              </a:rPr>
              <a:t>Pattern</a:t>
            </a:r>
            <a:r>
              <a:rPr lang="tr-TR" sz="2800">
                <a:latin typeface="Times New Roman" charset="0"/>
                <a:ea typeface="ＭＳ Ｐゴシック" charset="0"/>
              </a:rPr>
              <a:t> </a:t>
            </a:r>
            <a:r>
              <a:rPr lang="tr-TR" sz="2800" err="1">
                <a:latin typeface="Times New Roman" charset="0"/>
                <a:ea typeface="ＭＳ Ｐゴシック" charset="0"/>
              </a:rPr>
              <a:t>Classes</a:t>
            </a:r>
            <a:r>
              <a:rPr lang="tr-TR" sz="2800">
                <a:latin typeface="Times New Roman" charset="0"/>
                <a:ea typeface="ＭＳ Ｐゴシック" charset="0"/>
              </a:rPr>
              <a:t> (</a:t>
            </a:r>
            <a:r>
              <a:rPr lang="tr-TR" sz="2800" err="1">
                <a:latin typeface="Times New Roman" charset="0"/>
                <a:ea typeface="ＭＳ Ｐゴシック" charset="0"/>
              </a:rPr>
              <a:t>used</a:t>
            </a:r>
            <a:r>
              <a:rPr lang="tr-TR" sz="2800">
                <a:latin typeface="Times New Roman" charset="0"/>
                <a:ea typeface="ＭＳ Ｐゴシック" charset="0"/>
              </a:rPr>
              <a:t> </a:t>
            </a:r>
            <a:r>
              <a:rPr lang="tr-TR" sz="2800" err="1">
                <a:latin typeface="Times New Roman" charset="0"/>
                <a:ea typeface="ＭＳ Ｐゴシック" charset="0"/>
              </a:rPr>
              <a:t>by</a:t>
            </a:r>
            <a:r>
              <a:rPr lang="tr-TR" sz="2800">
                <a:latin typeface="Times New Roman" charset="0"/>
                <a:ea typeface="ＭＳ Ｐゴシック" charset="0"/>
              </a:rPr>
              <a:t> ISTS)</a:t>
            </a:r>
            <a:endParaRPr lang="tr-TR" altLang="en-US" sz="2800">
              <a:latin typeface="Times New Roman" pitchFamily="18" charset="0"/>
            </a:endParaRPr>
          </a:p>
        </p:txBody>
      </p:sp>
      <p:pic>
        <p:nvPicPr>
          <p:cNvPr id="53252" name="Picture 4" descr="Scan0006"/>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051721" y="1052736"/>
            <a:ext cx="4915818" cy="5472608"/>
          </a:xfrm>
          <a:noFill/>
          <a:extLst>
            <a:ext uri="{AF507438-7753-43e0-B8FC-AC1667EBCBE1}">
              <a14:hiddenEffects xmlns:a14="http://schemas.microsoft.com/office/drawing/2010/main" xmlns="">
                <a:effectLst>
                  <a:outerShdw blurRad="63500" dist="38099" dir="2700000" algn="ctr" rotWithShape="0">
                    <a:srgbClr val="808080">
                      <a:alpha val="74997"/>
                    </a:srgbClr>
                  </a:outerShdw>
                </a:effectLst>
              </a14:hiddenEffects>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p:cNvSpPr>
            <a:spLocks noGrp="1" noChangeArrowheads="1"/>
          </p:cNvSpPr>
          <p:nvPr>
            <p:ph type="title"/>
          </p:nvPr>
        </p:nvSpPr>
        <p:spPr>
          <a:xfrm>
            <a:off x="468313" y="0"/>
            <a:ext cx="8229600" cy="1143000"/>
          </a:xfrm>
        </p:spPr>
        <p:txBody>
          <a:bodyPr/>
          <a:lstStyle/>
          <a:p>
            <a:pPr>
              <a:spcBef>
                <a:spcPct val="50000"/>
              </a:spcBef>
              <a:defRPr/>
            </a:pPr>
            <a:r>
              <a:rPr lang="tr-TR" sz="3200" err="1">
                <a:latin typeface="Times New Roman" charset="0"/>
                <a:ea typeface="ＭＳ Ｐゴシック" charset="0"/>
              </a:rPr>
              <a:t>List</a:t>
            </a:r>
            <a:r>
              <a:rPr lang="tr-TR" sz="3200">
                <a:latin typeface="Times New Roman" charset="0"/>
                <a:ea typeface="ＭＳ Ｐゴシック" charset="0"/>
              </a:rPr>
              <a:t> of </a:t>
            </a:r>
            <a:r>
              <a:rPr lang="tr-TR" sz="3200" err="1">
                <a:latin typeface="Times New Roman" charset="0"/>
                <a:ea typeface="ＭＳ Ｐゴシック" charset="0"/>
              </a:rPr>
              <a:t>dynamic</a:t>
            </a:r>
            <a:r>
              <a:rPr lang="tr-TR" sz="3200">
                <a:latin typeface="Times New Roman" charset="0"/>
                <a:ea typeface="ＭＳ Ｐゴシック" charset="0"/>
              </a:rPr>
              <a:t> </a:t>
            </a:r>
            <a:r>
              <a:rPr lang="tr-TR" sz="3200" err="1">
                <a:latin typeface="Times New Roman" charset="0"/>
                <a:ea typeface="ＭＳ Ｐゴシック" charset="0"/>
              </a:rPr>
              <a:t>behavior</a:t>
            </a:r>
            <a:r>
              <a:rPr lang="tr-TR" sz="3200">
                <a:latin typeface="Times New Roman" charset="0"/>
                <a:ea typeface="ＭＳ Ｐゴシック" charset="0"/>
              </a:rPr>
              <a:t> </a:t>
            </a:r>
            <a:r>
              <a:rPr lang="tr-TR" sz="3200" err="1">
                <a:latin typeface="Times New Roman" charset="0"/>
                <a:ea typeface="ＭＳ Ｐゴシック" charset="0"/>
              </a:rPr>
              <a:t>pattern</a:t>
            </a:r>
            <a:r>
              <a:rPr lang="tr-TR" sz="3200">
                <a:latin typeface="Times New Roman" charset="0"/>
                <a:ea typeface="ＭＳ Ｐゴシック" charset="0"/>
              </a:rPr>
              <a:t> </a:t>
            </a:r>
            <a:r>
              <a:rPr lang="tr-TR" sz="3200" err="1">
                <a:latin typeface="Times New Roman" charset="0"/>
                <a:ea typeface="ＭＳ Ｐゴシック" charset="0"/>
              </a:rPr>
              <a:t>classes</a:t>
            </a:r>
            <a:r>
              <a:rPr lang="tr-TR" sz="2400">
                <a:latin typeface="Times New Roman" charset="0"/>
                <a:ea typeface="ＭＳ Ｐゴシック" charset="0"/>
              </a:rPr>
              <a:t> </a:t>
            </a:r>
          </a:p>
        </p:txBody>
      </p:sp>
      <p:pic>
        <p:nvPicPr>
          <p:cNvPr id="75780" name="Picture 4" descr="Scan0003"/>
          <p:cNvPicPr>
            <a:picLocks noGrp="1" noChangeAspect="1" noChangeArrowheads="1"/>
          </p:cNvPicPr>
          <p:nvPr>
            <p:ph type="body" idx="1"/>
          </p:nvPr>
        </p:nvPicPr>
        <p:blipFill>
          <a:blip r:embed="rId2">
            <a:extLst>
              <a:ext uri="{28A0092B-C50C-407E-A947-70E740481C1C}">
                <a14:useLocalDpi xmlns:a14="http://schemas.microsoft.com/office/drawing/2010/main" val="0"/>
              </a:ext>
            </a:extLst>
          </a:blip>
          <a:srcRect/>
          <a:stretch>
            <a:fillRect/>
          </a:stretch>
        </p:blipFill>
        <p:spPr>
          <a:xfrm>
            <a:off x="2051720" y="1052512"/>
            <a:ext cx="4608512" cy="5472831"/>
          </a:xfrm>
          <a:noFill/>
          <a:extLst>
            <a:ext uri="{AF507438-7753-43e0-B8FC-AC1667EBCBE1}">
              <a14:hiddenEffects xmlns:a14="http://schemas.microsoft.com/office/drawing/2010/main" xmlns="">
                <a:effectLst>
                  <a:outerShdw blurRad="63500" dist="38099" dir="2700000" algn="ctr" rotWithShape="0">
                    <a:srgbClr val="808080">
                      <a:alpha val="74997"/>
                    </a:srgbClr>
                  </a:outerShdw>
                </a:effectLst>
              </a14:hiddenEffects>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3F14B-1EA5-7143-89F1-B4B8CD3988F4}"/>
              </a:ext>
            </a:extLst>
          </p:cNvPr>
          <p:cNvSpPr>
            <a:spLocks noGrp="1"/>
          </p:cNvSpPr>
          <p:nvPr>
            <p:ph type="title"/>
          </p:nvPr>
        </p:nvSpPr>
        <p:spPr/>
        <p:txBody>
          <a:bodyPr/>
          <a:lstStyle/>
          <a:p>
            <a:r>
              <a:rPr lang="en-TR" sz="3200"/>
              <a:t>I- An Overview of the Journey</a:t>
            </a:r>
          </a:p>
        </p:txBody>
      </p:sp>
      <p:sp>
        <p:nvSpPr>
          <p:cNvPr id="3" name="Content Placeholder 2">
            <a:extLst>
              <a:ext uri="{FF2B5EF4-FFF2-40B4-BE49-F238E27FC236}">
                <a16:creationId xmlns:a16="http://schemas.microsoft.com/office/drawing/2014/main" id="{A8B875C2-E280-A749-B185-3929F5D245AD}"/>
              </a:ext>
            </a:extLst>
          </p:cNvPr>
          <p:cNvSpPr>
            <a:spLocks noGrp="1"/>
          </p:cNvSpPr>
          <p:nvPr>
            <p:ph idx="1"/>
          </p:nvPr>
        </p:nvSpPr>
        <p:spPr>
          <a:xfrm>
            <a:off x="457200" y="1520042"/>
            <a:ext cx="8229600" cy="4645262"/>
          </a:xfrm>
        </p:spPr>
        <p:txBody>
          <a:bodyPr/>
          <a:lstStyle/>
          <a:p>
            <a:r>
              <a:rPr lang="en-US" sz="2400" dirty="0"/>
              <a:t>Middle East Technical University, B.Sc. in Industrial Engineering, Ankara (early 1970’s)</a:t>
            </a:r>
          </a:p>
          <a:p>
            <a:pPr lvl="1"/>
            <a:r>
              <a:rPr lang="en-US" sz="2000" dirty="0"/>
              <a:t>Prof. Bedir Aydemir’s ‘Systems Science’ Course</a:t>
            </a:r>
            <a:endParaRPr lang="en-US" dirty="0"/>
          </a:p>
          <a:p>
            <a:r>
              <a:rPr lang="en-US" sz="2400" dirty="0"/>
              <a:t>Ohio University, M.S. in Industrial and Systems Engineering, Athens, Ohio (late 1970’s)</a:t>
            </a:r>
          </a:p>
          <a:p>
            <a:pPr lvl="1"/>
            <a:r>
              <a:rPr lang="en-US" sz="2000" dirty="0"/>
              <a:t>A Couple of Systems Science and Systems Engineering courses</a:t>
            </a:r>
            <a:endParaRPr lang="en-US" sz="2400" dirty="0"/>
          </a:p>
          <a:p>
            <a:r>
              <a:rPr lang="en-US" sz="2400" dirty="0"/>
              <a:t>Georgia Tech, PhD in Industrial &amp; Systems Engineering, Atlanta, Georgia (early 1980’s)</a:t>
            </a:r>
          </a:p>
          <a:p>
            <a:pPr lvl="1"/>
            <a:r>
              <a:rPr lang="en-US" sz="2000" dirty="0"/>
              <a:t>Focus on ‘Systems’ and specifically on ‘System Dynamics’. Supervised by Willard R. Fey (one of the first three ‘founding assistants’ of JW Forrester for Industrial Dynamics project at MIT, together with Jack Pugh and Ed Roberts).</a:t>
            </a:r>
          </a:p>
        </p:txBody>
      </p:sp>
    </p:spTree>
    <p:extLst>
      <p:ext uri="{BB962C8B-B14F-4D97-AF65-F5344CB8AC3E}">
        <p14:creationId xmlns:p14="http://schemas.microsoft.com/office/powerpoint/2010/main" val="12590546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990600"/>
          </a:xfrm>
        </p:spPr>
        <p:txBody>
          <a:bodyPr/>
          <a:lstStyle/>
          <a:p>
            <a:r>
              <a:rPr lang="en-US" sz="3200"/>
              <a:t>BATS (and </a:t>
            </a:r>
            <a:r>
              <a:rPr lang="en-US" sz="3200" err="1"/>
              <a:t>SiS</a:t>
            </a:r>
            <a:r>
              <a:rPr lang="en-US" sz="3200"/>
              <a:t>) Interfaces</a:t>
            </a:r>
          </a:p>
        </p:txBody>
      </p:sp>
      <p:sp>
        <p:nvSpPr>
          <p:cNvPr id="5" name="TextBox 4"/>
          <p:cNvSpPr txBox="1"/>
          <p:nvPr/>
        </p:nvSpPr>
        <p:spPr>
          <a:xfrm>
            <a:off x="2915816" y="2348880"/>
            <a:ext cx="3024336" cy="1944216"/>
          </a:xfrm>
          <a:prstGeom prst="rect">
            <a:avLst/>
          </a:prstGeom>
        </p:spPr>
        <p:style>
          <a:lnRef idx="2">
            <a:schemeClr val="accent5"/>
          </a:lnRef>
          <a:fillRef idx="1">
            <a:schemeClr val="lt1"/>
          </a:fillRef>
          <a:effectRef idx="0">
            <a:schemeClr val="accent5"/>
          </a:effectRef>
          <a:fontRef idx="minor">
            <a:schemeClr val="dk1"/>
          </a:fontRef>
        </p:style>
        <p:txBody>
          <a:bodyPr wrap="square" rtlCol="0" anchor="ctr">
            <a:noAutofit/>
          </a:bodyPr>
          <a:lstStyle/>
          <a:p>
            <a:pPr algn="ctr"/>
            <a:endParaRPr lang="en-US" sz="4000">
              <a:solidFill>
                <a:schemeClr val="tx1"/>
              </a:solidFill>
            </a:endParaRPr>
          </a:p>
        </p:txBody>
      </p:sp>
      <p:sp>
        <p:nvSpPr>
          <p:cNvPr id="6" name="TextBox 5"/>
          <p:cNvSpPr txBox="1"/>
          <p:nvPr/>
        </p:nvSpPr>
        <p:spPr>
          <a:xfrm>
            <a:off x="2998015" y="5517232"/>
            <a:ext cx="3024336" cy="720080"/>
          </a:xfrm>
          <a:prstGeom prst="rect">
            <a:avLst/>
          </a:prstGeom>
        </p:spPr>
        <p:style>
          <a:lnRef idx="2">
            <a:schemeClr val="accent5"/>
          </a:lnRef>
          <a:fillRef idx="1">
            <a:schemeClr val="lt1"/>
          </a:fillRef>
          <a:effectRef idx="0">
            <a:schemeClr val="accent5"/>
          </a:effectRef>
          <a:fontRef idx="minor">
            <a:schemeClr val="dk1"/>
          </a:fontRef>
        </p:style>
        <p:txBody>
          <a:bodyPr wrap="square" rtlCol="0" anchor="ctr">
            <a:noAutofit/>
          </a:bodyPr>
          <a:lstStyle/>
          <a:p>
            <a:pPr algn="ctr"/>
            <a:r>
              <a:rPr lang="en-US" sz="3200">
                <a:solidFill>
                  <a:schemeClr val="tx1"/>
                </a:solidFill>
                <a:latin typeface="Gill Sans MT" panose="020B0502020104020203" pitchFamily="34" charset="0"/>
              </a:rPr>
              <a:t>USER</a:t>
            </a:r>
          </a:p>
        </p:txBody>
      </p:sp>
      <p:sp>
        <p:nvSpPr>
          <p:cNvPr id="7" name="TextBox 6"/>
          <p:cNvSpPr txBox="1"/>
          <p:nvPr/>
        </p:nvSpPr>
        <p:spPr>
          <a:xfrm>
            <a:off x="611829" y="2840377"/>
            <a:ext cx="864096" cy="681574"/>
          </a:xfrm>
          <a:prstGeom prst="rect">
            <a:avLst/>
          </a:prstGeom>
        </p:spPr>
        <p:style>
          <a:lnRef idx="2">
            <a:schemeClr val="accent5"/>
          </a:lnRef>
          <a:fillRef idx="1">
            <a:schemeClr val="lt1"/>
          </a:fillRef>
          <a:effectRef idx="0">
            <a:schemeClr val="accent5"/>
          </a:effectRef>
          <a:fontRef idx="minor">
            <a:schemeClr val="dk1"/>
          </a:fontRef>
        </p:style>
        <p:txBody>
          <a:bodyPr wrap="square" rtlCol="0" anchor="ctr">
            <a:noAutofit/>
          </a:bodyPr>
          <a:lstStyle/>
          <a:p>
            <a:pPr algn="ctr"/>
            <a:r>
              <a:rPr lang="en-US" sz="2000">
                <a:solidFill>
                  <a:schemeClr val="tx1"/>
                </a:solidFill>
                <a:latin typeface="Gill Sans MT" panose="020B0502020104020203" pitchFamily="34" charset="0"/>
              </a:rPr>
              <a:t>Excel</a:t>
            </a:r>
          </a:p>
        </p:txBody>
      </p:sp>
      <p:sp>
        <p:nvSpPr>
          <p:cNvPr id="8" name="TextBox 7"/>
          <p:cNvSpPr txBox="1"/>
          <p:nvPr/>
        </p:nvSpPr>
        <p:spPr>
          <a:xfrm>
            <a:off x="7452320" y="2840377"/>
            <a:ext cx="1080120" cy="681574"/>
          </a:xfrm>
          <a:prstGeom prst="rect">
            <a:avLst/>
          </a:prstGeom>
        </p:spPr>
        <p:style>
          <a:lnRef idx="2">
            <a:schemeClr val="accent5"/>
          </a:lnRef>
          <a:fillRef idx="1">
            <a:schemeClr val="lt1"/>
          </a:fillRef>
          <a:effectRef idx="0">
            <a:schemeClr val="accent5"/>
          </a:effectRef>
          <a:fontRef idx="minor">
            <a:schemeClr val="dk1"/>
          </a:fontRef>
        </p:style>
        <p:txBody>
          <a:bodyPr wrap="square" rtlCol="0" anchor="ctr">
            <a:noAutofit/>
          </a:bodyPr>
          <a:lstStyle/>
          <a:p>
            <a:pPr algn="ctr"/>
            <a:r>
              <a:rPr lang="en-US" sz="2000">
                <a:solidFill>
                  <a:schemeClr val="tx1"/>
                </a:solidFill>
                <a:latin typeface="Gill Sans MT" panose="020B0502020104020203" pitchFamily="34" charset="0"/>
              </a:rPr>
              <a:t>Vensim</a:t>
            </a:r>
          </a:p>
        </p:txBody>
      </p:sp>
      <p:cxnSp>
        <p:nvCxnSpPr>
          <p:cNvPr id="10" name="Straight Arrow Connector 9"/>
          <p:cNvCxnSpPr/>
          <p:nvPr/>
        </p:nvCxnSpPr>
        <p:spPr>
          <a:xfrm>
            <a:off x="1534678" y="2996952"/>
            <a:ext cx="1367883" cy="0"/>
          </a:xfrm>
          <a:prstGeom prst="straightConnector1">
            <a:avLst/>
          </a:prstGeom>
          <a:ln w="28575">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6104443" y="2996952"/>
            <a:ext cx="1224136" cy="0"/>
          </a:xfrm>
          <a:prstGeom prst="straightConnector1">
            <a:avLst/>
          </a:prstGeom>
          <a:ln w="28575">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1534678" y="3359720"/>
            <a:ext cx="1309130" cy="1236"/>
          </a:xfrm>
          <a:prstGeom prst="straightConnector1">
            <a:avLst/>
          </a:prstGeom>
          <a:ln w="28575">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H="1" flipV="1">
            <a:off x="6104443" y="3356260"/>
            <a:ext cx="1224136" cy="732"/>
          </a:xfrm>
          <a:prstGeom prst="straightConnector1">
            <a:avLst/>
          </a:prstGeom>
          <a:ln w="28575">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5364090" y="4365104"/>
            <a:ext cx="0" cy="1080120"/>
          </a:xfrm>
          <a:prstGeom prst="straightConnector1">
            <a:avLst/>
          </a:prstGeom>
          <a:ln w="28575">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V="1">
            <a:off x="3563888" y="4365104"/>
            <a:ext cx="0" cy="1080120"/>
          </a:xfrm>
          <a:prstGeom prst="straightConnector1">
            <a:avLst/>
          </a:prstGeom>
          <a:ln w="28575">
            <a:tailEnd type="arrow"/>
          </a:ln>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5384363" y="4746630"/>
            <a:ext cx="720080" cy="338554"/>
          </a:xfrm>
          <a:prstGeom prst="rect">
            <a:avLst/>
          </a:prstGeom>
          <a:noFill/>
        </p:spPr>
        <p:txBody>
          <a:bodyPr wrap="square" rtlCol="0">
            <a:spAutoFit/>
          </a:bodyPr>
          <a:lstStyle/>
          <a:p>
            <a:r>
              <a:rPr lang="en-US" sz="1600" i="1"/>
              <a:t>View</a:t>
            </a:r>
          </a:p>
        </p:txBody>
      </p:sp>
      <p:sp>
        <p:nvSpPr>
          <p:cNvPr id="31" name="TextBox 30"/>
          <p:cNvSpPr txBox="1"/>
          <p:nvPr/>
        </p:nvSpPr>
        <p:spPr>
          <a:xfrm>
            <a:off x="2555776" y="4746630"/>
            <a:ext cx="864096" cy="338554"/>
          </a:xfrm>
          <a:prstGeom prst="rect">
            <a:avLst/>
          </a:prstGeom>
          <a:noFill/>
        </p:spPr>
        <p:txBody>
          <a:bodyPr wrap="square" rtlCol="0">
            <a:spAutoFit/>
          </a:bodyPr>
          <a:lstStyle/>
          <a:p>
            <a:r>
              <a:rPr lang="en-US" sz="1600" i="1"/>
              <a:t>Control</a:t>
            </a:r>
          </a:p>
        </p:txBody>
      </p:sp>
      <p:sp>
        <p:nvSpPr>
          <p:cNvPr id="32" name="TextBox 31"/>
          <p:cNvSpPr txBox="1"/>
          <p:nvPr/>
        </p:nvSpPr>
        <p:spPr>
          <a:xfrm>
            <a:off x="6104443" y="2532206"/>
            <a:ext cx="1440160" cy="338554"/>
          </a:xfrm>
          <a:prstGeom prst="rect">
            <a:avLst/>
          </a:prstGeom>
          <a:noFill/>
        </p:spPr>
        <p:txBody>
          <a:bodyPr wrap="square" rtlCol="0">
            <a:spAutoFit/>
          </a:bodyPr>
          <a:lstStyle/>
          <a:p>
            <a:r>
              <a:rPr lang="en-US" sz="1600" i="1"/>
              <a:t>Commands</a:t>
            </a:r>
          </a:p>
        </p:txBody>
      </p:sp>
      <p:sp>
        <p:nvSpPr>
          <p:cNvPr id="33" name="TextBox 32"/>
          <p:cNvSpPr txBox="1"/>
          <p:nvPr/>
        </p:nvSpPr>
        <p:spPr>
          <a:xfrm>
            <a:off x="6104443" y="3509003"/>
            <a:ext cx="1440160" cy="584775"/>
          </a:xfrm>
          <a:prstGeom prst="rect">
            <a:avLst/>
          </a:prstGeom>
          <a:noFill/>
        </p:spPr>
        <p:txBody>
          <a:bodyPr wrap="square" rtlCol="0">
            <a:spAutoFit/>
          </a:bodyPr>
          <a:lstStyle/>
          <a:p>
            <a:r>
              <a:rPr lang="en-US" sz="1600" i="1"/>
              <a:t>Simulation results</a:t>
            </a:r>
          </a:p>
        </p:txBody>
      </p:sp>
      <p:sp>
        <p:nvSpPr>
          <p:cNvPr id="34" name="TextBox 33"/>
          <p:cNvSpPr txBox="1"/>
          <p:nvPr/>
        </p:nvSpPr>
        <p:spPr>
          <a:xfrm>
            <a:off x="1534678" y="2540483"/>
            <a:ext cx="1440160" cy="338554"/>
          </a:xfrm>
          <a:prstGeom prst="rect">
            <a:avLst/>
          </a:prstGeom>
          <a:noFill/>
        </p:spPr>
        <p:txBody>
          <a:bodyPr wrap="square" rtlCol="0">
            <a:spAutoFit/>
          </a:bodyPr>
          <a:lstStyle/>
          <a:p>
            <a:r>
              <a:rPr lang="en-US" sz="1600" i="1"/>
              <a:t>Data-series</a:t>
            </a:r>
          </a:p>
        </p:txBody>
      </p:sp>
      <p:sp>
        <p:nvSpPr>
          <p:cNvPr id="35" name="TextBox 34"/>
          <p:cNvSpPr txBox="1"/>
          <p:nvPr/>
        </p:nvSpPr>
        <p:spPr>
          <a:xfrm>
            <a:off x="1691680" y="3462836"/>
            <a:ext cx="1008112" cy="338554"/>
          </a:xfrm>
          <a:prstGeom prst="rect">
            <a:avLst/>
          </a:prstGeom>
          <a:noFill/>
        </p:spPr>
        <p:txBody>
          <a:bodyPr wrap="square" rtlCol="0">
            <a:spAutoFit/>
          </a:bodyPr>
          <a:lstStyle/>
          <a:p>
            <a:r>
              <a:rPr lang="en-US" sz="1600" i="1"/>
              <a:t>Export</a:t>
            </a:r>
          </a:p>
        </p:txBody>
      </p:sp>
      <p:sp>
        <p:nvSpPr>
          <p:cNvPr id="13" name="TextBox 12"/>
          <p:cNvSpPr txBox="1"/>
          <p:nvPr/>
        </p:nvSpPr>
        <p:spPr>
          <a:xfrm>
            <a:off x="3678393" y="2967045"/>
            <a:ext cx="1499182" cy="707886"/>
          </a:xfrm>
          <a:prstGeom prst="rect">
            <a:avLst/>
          </a:prstGeom>
          <a:noFill/>
        </p:spPr>
        <p:txBody>
          <a:bodyPr wrap="square" rtlCol="0">
            <a:spAutoFit/>
          </a:bodyPr>
          <a:lstStyle/>
          <a:p>
            <a:r>
              <a:rPr lang="en-US" sz="4000">
                <a:solidFill>
                  <a:prstClr val="black"/>
                </a:solidFill>
                <a:latin typeface="Gill Sans MT" panose="020B0502020104020203" pitchFamily="34" charset="0"/>
              </a:rPr>
              <a:t>BATS</a:t>
            </a:r>
            <a:endParaRPr lang="en-US">
              <a:latin typeface="Gill Sans MT" panose="020B0502020104020203" pitchFamily="34" charset="0"/>
            </a:endParaRPr>
          </a:p>
        </p:txBody>
      </p:sp>
      <p:sp>
        <p:nvSpPr>
          <p:cNvPr id="3" name="TextBox 2">
            <a:extLst>
              <a:ext uri="{FF2B5EF4-FFF2-40B4-BE49-F238E27FC236}">
                <a16:creationId xmlns:a16="http://schemas.microsoft.com/office/drawing/2014/main" id="{9814912D-CE06-F54E-892E-2B7C5BBF2578}"/>
              </a:ext>
            </a:extLst>
          </p:cNvPr>
          <p:cNvSpPr txBox="1"/>
          <p:nvPr/>
        </p:nvSpPr>
        <p:spPr>
          <a:xfrm>
            <a:off x="6948264" y="6324600"/>
            <a:ext cx="1805302" cy="307777"/>
          </a:xfrm>
          <a:prstGeom prst="rect">
            <a:avLst/>
          </a:prstGeom>
          <a:noFill/>
        </p:spPr>
        <p:txBody>
          <a:bodyPr wrap="none" rtlCol="0">
            <a:spAutoFit/>
          </a:bodyPr>
          <a:lstStyle/>
          <a:p>
            <a:r>
              <a:rPr lang="en-US" sz="1400" dirty="0"/>
              <a:t>(From Sücüllü 2014)</a:t>
            </a:r>
          </a:p>
        </p:txBody>
      </p:sp>
    </p:spTree>
    <p:extLst>
      <p:ext uri="{BB962C8B-B14F-4D97-AF65-F5344CB8AC3E}">
        <p14:creationId xmlns:p14="http://schemas.microsoft.com/office/powerpoint/2010/main" val="2064818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32656"/>
            <a:ext cx="8229600" cy="919730"/>
          </a:xfrm>
        </p:spPr>
        <p:txBody>
          <a:bodyPr/>
          <a:lstStyle/>
          <a:p>
            <a:r>
              <a:rPr lang="en-US" sz="3200"/>
              <a:t>Overview of Features of BATS</a:t>
            </a:r>
          </a:p>
        </p:txBody>
      </p:sp>
      <p:sp>
        <p:nvSpPr>
          <p:cNvPr id="4" name="TextBox 3"/>
          <p:cNvSpPr txBox="1"/>
          <p:nvPr/>
        </p:nvSpPr>
        <p:spPr>
          <a:xfrm>
            <a:off x="251520" y="1772816"/>
            <a:ext cx="3168352" cy="1495794"/>
          </a:xfrm>
          <a:prstGeom prst="rect">
            <a:avLst/>
          </a:prstGeom>
          <a:noFill/>
        </p:spPr>
        <p:txBody>
          <a:bodyPr wrap="square" rtlCol="0">
            <a:spAutoFit/>
          </a:bodyPr>
          <a:lstStyle/>
          <a:p>
            <a:pPr>
              <a:lnSpc>
                <a:spcPct val="120000"/>
              </a:lnSpc>
            </a:pPr>
            <a:r>
              <a:rPr lang="en-US" sz="1900">
                <a:latin typeface="Gill Sans MT" panose="020B0502020104020203" pitchFamily="34" charset="0"/>
              </a:rPr>
              <a:t>Data Importing</a:t>
            </a:r>
          </a:p>
          <a:p>
            <a:pPr lvl="1">
              <a:lnSpc>
                <a:spcPct val="120000"/>
              </a:lnSpc>
            </a:pPr>
            <a:r>
              <a:rPr lang="en-US" sz="1900">
                <a:solidFill>
                  <a:schemeClr val="accent1">
                    <a:lumMod val="50000"/>
                  </a:schemeClr>
                </a:solidFill>
                <a:latin typeface="Gill Sans MT" panose="020B0502020104020203" pitchFamily="34" charset="0"/>
              </a:rPr>
              <a:t>Load From File</a:t>
            </a:r>
          </a:p>
          <a:p>
            <a:pPr lvl="1">
              <a:lnSpc>
                <a:spcPct val="120000"/>
              </a:lnSpc>
            </a:pPr>
            <a:r>
              <a:rPr lang="en-US" sz="1900">
                <a:solidFill>
                  <a:schemeClr val="accent1">
                    <a:lumMod val="50000"/>
                  </a:schemeClr>
                </a:solidFill>
                <a:latin typeface="Gill Sans MT" panose="020B0502020104020203" pitchFamily="34" charset="0"/>
              </a:rPr>
              <a:t>Model Docking Window</a:t>
            </a:r>
          </a:p>
          <a:p>
            <a:pPr lvl="1">
              <a:lnSpc>
                <a:spcPct val="120000"/>
              </a:lnSpc>
            </a:pPr>
            <a:r>
              <a:rPr lang="en-US" sz="1900">
                <a:solidFill>
                  <a:schemeClr val="accent1">
                    <a:lumMod val="50000"/>
                  </a:schemeClr>
                </a:solidFill>
                <a:latin typeface="Gill Sans MT" panose="020B0502020104020203" pitchFamily="34" charset="0"/>
              </a:rPr>
              <a:t>Draw</a:t>
            </a:r>
          </a:p>
        </p:txBody>
      </p:sp>
      <p:sp>
        <p:nvSpPr>
          <p:cNvPr id="6" name="TextBox 5"/>
          <p:cNvSpPr txBox="1"/>
          <p:nvPr/>
        </p:nvSpPr>
        <p:spPr>
          <a:xfrm>
            <a:off x="251520" y="3789040"/>
            <a:ext cx="3168352" cy="2197525"/>
          </a:xfrm>
          <a:prstGeom prst="rect">
            <a:avLst/>
          </a:prstGeom>
          <a:noFill/>
        </p:spPr>
        <p:txBody>
          <a:bodyPr wrap="square" rtlCol="0">
            <a:spAutoFit/>
          </a:bodyPr>
          <a:lstStyle/>
          <a:p>
            <a:pPr>
              <a:lnSpc>
                <a:spcPct val="120000"/>
              </a:lnSpc>
            </a:pPr>
            <a:r>
              <a:rPr lang="en-US" sz="1900">
                <a:latin typeface="Gill Sans MT" panose="020B0502020104020203" pitchFamily="34" charset="0"/>
              </a:rPr>
              <a:t>Data Preparation</a:t>
            </a:r>
          </a:p>
          <a:p>
            <a:pPr lvl="1">
              <a:lnSpc>
                <a:spcPct val="120000"/>
              </a:lnSpc>
            </a:pPr>
            <a:r>
              <a:rPr lang="en-US" sz="1900">
                <a:solidFill>
                  <a:schemeClr val="accent1">
                    <a:lumMod val="50000"/>
                  </a:schemeClr>
                </a:solidFill>
                <a:latin typeface="Gill Sans MT" panose="020B0502020104020203" pitchFamily="34" charset="0"/>
              </a:rPr>
              <a:t>Split</a:t>
            </a:r>
          </a:p>
          <a:p>
            <a:pPr lvl="1">
              <a:lnSpc>
                <a:spcPct val="120000"/>
              </a:lnSpc>
            </a:pPr>
            <a:r>
              <a:rPr lang="en-US" sz="1900">
                <a:solidFill>
                  <a:schemeClr val="accent1">
                    <a:lumMod val="50000"/>
                  </a:schemeClr>
                </a:solidFill>
                <a:latin typeface="Gill Sans MT" panose="020B0502020104020203" pitchFamily="34" charset="0"/>
              </a:rPr>
              <a:t>Select</a:t>
            </a:r>
          </a:p>
          <a:p>
            <a:pPr lvl="1">
              <a:lnSpc>
                <a:spcPct val="120000"/>
              </a:lnSpc>
            </a:pPr>
            <a:r>
              <a:rPr lang="en-US" sz="1900">
                <a:solidFill>
                  <a:schemeClr val="accent1">
                    <a:lumMod val="50000"/>
                  </a:schemeClr>
                </a:solidFill>
                <a:latin typeface="Gill Sans MT" panose="020B0502020104020203" pitchFamily="34" charset="0"/>
              </a:rPr>
              <a:t>Exponential Smoothing</a:t>
            </a:r>
          </a:p>
          <a:p>
            <a:pPr lvl="1">
              <a:lnSpc>
                <a:spcPct val="120000"/>
              </a:lnSpc>
            </a:pPr>
            <a:r>
              <a:rPr lang="en-US" sz="1900">
                <a:solidFill>
                  <a:schemeClr val="accent1">
                    <a:lumMod val="50000"/>
                  </a:schemeClr>
                </a:solidFill>
                <a:latin typeface="Gill Sans MT" panose="020B0502020104020203" pitchFamily="34" charset="0"/>
              </a:rPr>
              <a:t>Moving Average</a:t>
            </a:r>
          </a:p>
          <a:p>
            <a:pPr lvl="1">
              <a:lnSpc>
                <a:spcPct val="120000"/>
              </a:lnSpc>
            </a:pPr>
            <a:r>
              <a:rPr lang="en-US" sz="1900">
                <a:solidFill>
                  <a:schemeClr val="accent1">
                    <a:lumMod val="50000"/>
                  </a:schemeClr>
                </a:solidFill>
                <a:latin typeface="Gill Sans MT" panose="020B0502020104020203" pitchFamily="34" charset="0"/>
              </a:rPr>
              <a:t>&lt; Trend &gt;</a:t>
            </a:r>
          </a:p>
        </p:txBody>
      </p:sp>
      <p:sp>
        <p:nvSpPr>
          <p:cNvPr id="7" name="TextBox 6"/>
          <p:cNvSpPr txBox="1"/>
          <p:nvPr/>
        </p:nvSpPr>
        <p:spPr>
          <a:xfrm>
            <a:off x="3275856" y="2708334"/>
            <a:ext cx="3168352" cy="3600986"/>
          </a:xfrm>
          <a:prstGeom prst="rect">
            <a:avLst/>
          </a:prstGeom>
          <a:noFill/>
        </p:spPr>
        <p:txBody>
          <a:bodyPr wrap="square" rtlCol="0">
            <a:spAutoFit/>
          </a:bodyPr>
          <a:lstStyle/>
          <a:p>
            <a:pPr>
              <a:lnSpc>
                <a:spcPct val="120000"/>
              </a:lnSpc>
            </a:pPr>
            <a:r>
              <a:rPr lang="en-US" sz="1900">
                <a:latin typeface="Gill Sans MT" panose="020B0502020104020203" pitchFamily="34" charset="0"/>
              </a:rPr>
              <a:t>Data Analysis</a:t>
            </a:r>
          </a:p>
          <a:p>
            <a:pPr lvl="1">
              <a:lnSpc>
                <a:spcPct val="120000"/>
              </a:lnSpc>
            </a:pPr>
            <a:r>
              <a:rPr lang="en-US" sz="1900">
                <a:solidFill>
                  <a:schemeClr val="accent1">
                    <a:lumMod val="50000"/>
                  </a:schemeClr>
                </a:solidFill>
                <a:latin typeface="Gill Sans MT" panose="020B0502020104020203" pitchFamily="34" charset="0"/>
              </a:rPr>
              <a:t>Classify</a:t>
            </a:r>
          </a:p>
          <a:p>
            <a:pPr lvl="1">
              <a:lnSpc>
                <a:spcPct val="120000"/>
              </a:lnSpc>
            </a:pPr>
            <a:r>
              <a:rPr lang="en-US" sz="1900">
                <a:solidFill>
                  <a:schemeClr val="accent1">
                    <a:lumMod val="50000"/>
                  </a:schemeClr>
                </a:solidFill>
                <a:latin typeface="Gill Sans MT" panose="020B0502020104020203" pitchFamily="34" charset="0"/>
              </a:rPr>
              <a:t>Trend</a:t>
            </a:r>
          </a:p>
          <a:p>
            <a:pPr lvl="1">
              <a:lnSpc>
                <a:spcPct val="120000"/>
              </a:lnSpc>
            </a:pPr>
            <a:r>
              <a:rPr lang="en-US" sz="1900">
                <a:solidFill>
                  <a:schemeClr val="accent1">
                    <a:lumMod val="50000"/>
                  </a:schemeClr>
                </a:solidFill>
                <a:latin typeface="Gill Sans MT" panose="020B0502020104020203" pitchFamily="34" charset="0"/>
              </a:rPr>
              <a:t>Autocorrelation</a:t>
            </a:r>
          </a:p>
          <a:p>
            <a:pPr lvl="1">
              <a:lnSpc>
                <a:spcPct val="120000"/>
              </a:lnSpc>
            </a:pPr>
            <a:r>
              <a:rPr lang="en-US" sz="1900">
                <a:solidFill>
                  <a:schemeClr val="accent1">
                    <a:lumMod val="50000"/>
                  </a:schemeClr>
                </a:solidFill>
                <a:latin typeface="Gill Sans MT" panose="020B0502020104020203" pitchFamily="34" charset="0"/>
              </a:rPr>
              <a:t>Autocorrelation Test</a:t>
            </a:r>
          </a:p>
          <a:p>
            <a:pPr lvl="1">
              <a:lnSpc>
                <a:spcPct val="120000"/>
              </a:lnSpc>
            </a:pPr>
            <a:r>
              <a:rPr lang="en-US" sz="1900">
                <a:solidFill>
                  <a:schemeClr val="accent1">
                    <a:lumMod val="50000"/>
                  </a:schemeClr>
                </a:solidFill>
                <a:latin typeface="Gill Sans MT" panose="020B0502020104020203" pitchFamily="34" charset="0"/>
              </a:rPr>
              <a:t>Spectral Density</a:t>
            </a:r>
          </a:p>
          <a:p>
            <a:pPr lvl="1">
              <a:lnSpc>
                <a:spcPct val="120000"/>
              </a:lnSpc>
            </a:pPr>
            <a:r>
              <a:rPr lang="en-US" sz="1900">
                <a:solidFill>
                  <a:schemeClr val="accent1">
                    <a:lumMod val="50000"/>
                  </a:schemeClr>
                </a:solidFill>
                <a:latin typeface="Gill Sans MT" panose="020B0502020104020203" pitchFamily="34" charset="0"/>
              </a:rPr>
              <a:t>Amplitude Estimation</a:t>
            </a:r>
          </a:p>
          <a:p>
            <a:pPr lvl="1">
              <a:lnSpc>
                <a:spcPct val="120000"/>
              </a:lnSpc>
            </a:pPr>
            <a:r>
              <a:rPr lang="en-US" sz="1900">
                <a:solidFill>
                  <a:schemeClr val="accent1">
                    <a:lumMod val="50000"/>
                  </a:schemeClr>
                </a:solidFill>
                <a:latin typeface="Gill Sans MT" panose="020B0502020104020203" pitchFamily="34" charset="0"/>
              </a:rPr>
              <a:t>Crosscorrelation</a:t>
            </a:r>
          </a:p>
          <a:p>
            <a:pPr lvl="1">
              <a:lnSpc>
                <a:spcPct val="120000"/>
              </a:lnSpc>
            </a:pPr>
            <a:r>
              <a:rPr lang="en-US" sz="1900">
                <a:solidFill>
                  <a:schemeClr val="accent1">
                    <a:lumMod val="50000"/>
                  </a:schemeClr>
                </a:solidFill>
                <a:latin typeface="Gill Sans MT" panose="020B0502020104020203" pitchFamily="34" charset="0"/>
              </a:rPr>
              <a:t>Summary Stats</a:t>
            </a:r>
          </a:p>
          <a:p>
            <a:pPr lvl="1">
              <a:lnSpc>
                <a:spcPct val="120000"/>
              </a:lnSpc>
            </a:pPr>
            <a:r>
              <a:rPr lang="en-US" sz="1900">
                <a:solidFill>
                  <a:schemeClr val="accent1">
                    <a:lumMod val="50000"/>
                  </a:schemeClr>
                </a:solidFill>
                <a:latin typeface="Gill Sans MT" panose="020B0502020104020203" pitchFamily="34" charset="0"/>
              </a:rPr>
              <a:t>Graphical Comparison</a:t>
            </a:r>
          </a:p>
        </p:txBody>
      </p:sp>
      <p:sp>
        <p:nvSpPr>
          <p:cNvPr id="8" name="TextBox 7"/>
          <p:cNvSpPr txBox="1"/>
          <p:nvPr/>
        </p:nvSpPr>
        <p:spPr>
          <a:xfrm>
            <a:off x="5904656" y="2385005"/>
            <a:ext cx="3239344" cy="1649682"/>
          </a:xfrm>
          <a:prstGeom prst="rect">
            <a:avLst/>
          </a:prstGeom>
          <a:noFill/>
        </p:spPr>
        <p:txBody>
          <a:bodyPr wrap="square" rtlCol="0">
            <a:spAutoFit/>
          </a:bodyPr>
          <a:lstStyle/>
          <a:p>
            <a:pPr>
              <a:lnSpc>
                <a:spcPct val="120000"/>
              </a:lnSpc>
            </a:pPr>
            <a:r>
              <a:rPr lang="en-US" sz="1900">
                <a:latin typeface="Gill Sans MT" panose="020B0502020104020203" pitchFamily="34" charset="0"/>
              </a:rPr>
              <a:t>Model Analysis</a:t>
            </a:r>
          </a:p>
          <a:p>
            <a:pPr lvl="1">
              <a:lnSpc>
                <a:spcPct val="120000"/>
              </a:lnSpc>
              <a:spcAft>
                <a:spcPts val="600"/>
              </a:spcAft>
            </a:pPr>
            <a:r>
              <a:rPr lang="en-US" sz="1900">
                <a:solidFill>
                  <a:schemeClr val="accent1">
                    <a:lumMod val="50000"/>
                  </a:schemeClr>
                </a:solidFill>
                <a:latin typeface="Gill Sans MT" panose="020B0502020104020203" pitchFamily="34" charset="0"/>
              </a:rPr>
              <a:t>Hypothesis Tester</a:t>
            </a:r>
          </a:p>
          <a:p>
            <a:pPr lvl="1">
              <a:lnSpc>
                <a:spcPct val="120000"/>
              </a:lnSpc>
              <a:spcAft>
                <a:spcPts val="600"/>
              </a:spcAft>
            </a:pPr>
            <a:r>
              <a:rPr lang="en-US" sz="1900">
                <a:solidFill>
                  <a:schemeClr val="accent1">
                    <a:lumMod val="50000"/>
                  </a:schemeClr>
                </a:solidFill>
                <a:latin typeface="Gill Sans MT" panose="020B0502020104020203" pitchFamily="34" charset="0"/>
              </a:rPr>
              <a:t>Behavior Space Classifier</a:t>
            </a:r>
          </a:p>
          <a:p>
            <a:pPr lvl="1">
              <a:lnSpc>
                <a:spcPct val="120000"/>
              </a:lnSpc>
              <a:spcAft>
                <a:spcPts val="600"/>
              </a:spcAft>
            </a:pPr>
            <a:r>
              <a:rPr lang="en-US" sz="1900">
                <a:solidFill>
                  <a:schemeClr val="accent1">
                    <a:lumMod val="50000"/>
                  </a:schemeClr>
                </a:solidFill>
                <a:latin typeface="Gill Sans MT" panose="020B0502020104020203" pitchFamily="34" charset="0"/>
              </a:rPr>
              <a:t>Behavior Class Mapper</a:t>
            </a:r>
          </a:p>
        </p:txBody>
      </p:sp>
      <p:sp>
        <p:nvSpPr>
          <p:cNvPr id="9" name="TextBox 8"/>
          <p:cNvSpPr txBox="1"/>
          <p:nvPr/>
        </p:nvSpPr>
        <p:spPr>
          <a:xfrm>
            <a:off x="3275856" y="1772816"/>
            <a:ext cx="3168352" cy="794064"/>
          </a:xfrm>
          <a:prstGeom prst="rect">
            <a:avLst/>
          </a:prstGeom>
          <a:noFill/>
        </p:spPr>
        <p:txBody>
          <a:bodyPr wrap="square" rtlCol="0">
            <a:spAutoFit/>
          </a:bodyPr>
          <a:lstStyle/>
          <a:p>
            <a:pPr>
              <a:lnSpc>
                <a:spcPct val="120000"/>
              </a:lnSpc>
            </a:pPr>
            <a:r>
              <a:rPr lang="en-US" sz="1900">
                <a:latin typeface="Gill Sans MT" panose="020B0502020104020203" pitchFamily="34" charset="0"/>
              </a:rPr>
              <a:t>Data Visualization</a:t>
            </a:r>
          </a:p>
          <a:p>
            <a:pPr lvl="1">
              <a:lnSpc>
                <a:spcPct val="120000"/>
              </a:lnSpc>
            </a:pPr>
            <a:r>
              <a:rPr lang="en-US" sz="1900">
                <a:solidFill>
                  <a:schemeClr val="accent1">
                    <a:lumMod val="50000"/>
                  </a:schemeClr>
                </a:solidFill>
                <a:latin typeface="Gill Sans MT" panose="020B0502020104020203" pitchFamily="34" charset="0"/>
              </a:rPr>
              <a:t>Plot</a:t>
            </a:r>
          </a:p>
        </p:txBody>
      </p:sp>
      <p:sp>
        <p:nvSpPr>
          <p:cNvPr id="5" name="TextBox 4">
            <a:extLst>
              <a:ext uri="{FF2B5EF4-FFF2-40B4-BE49-F238E27FC236}">
                <a16:creationId xmlns:a16="http://schemas.microsoft.com/office/drawing/2014/main" id="{222AB82D-89DF-B94D-9F26-F5B46002864B}"/>
              </a:ext>
            </a:extLst>
          </p:cNvPr>
          <p:cNvSpPr txBox="1"/>
          <p:nvPr/>
        </p:nvSpPr>
        <p:spPr>
          <a:xfrm>
            <a:off x="7037408" y="6366076"/>
            <a:ext cx="184731" cy="369332"/>
          </a:xfrm>
          <a:prstGeom prst="rect">
            <a:avLst/>
          </a:prstGeom>
          <a:noFill/>
        </p:spPr>
        <p:txBody>
          <a:bodyPr wrap="none" rtlCol="0">
            <a:spAutoFit/>
          </a:bodyPr>
          <a:lstStyle/>
          <a:p>
            <a:endParaRPr lang="en-US"/>
          </a:p>
        </p:txBody>
      </p:sp>
      <p:sp>
        <p:nvSpPr>
          <p:cNvPr id="13" name="TextBox 12">
            <a:extLst>
              <a:ext uri="{FF2B5EF4-FFF2-40B4-BE49-F238E27FC236}">
                <a16:creationId xmlns:a16="http://schemas.microsoft.com/office/drawing/2014/main" id="{314198AC-6EFA-4446-BBBC-E0784BEE68F3}"/>
              </a:ext>
            </a:extLst>
          </p:cNvPr>
          <p:cNvSpPr txBox="1"/>
          <p:nvPr/>
        </p:nvSpPr>
        <p:spPr>
          <a:xfrm>
            <a:off x="6948264" y="6309321"/>
            <a:ext cx="1872208" cy="584775"/>
          </a:xfrm>
          <a:prstGeom prst="rect">
            <a:avLst/>
          </a:prstGeom>
          <a:noFill/>
        </p:spPr>
        <p:txBody>
          <a:bodyPr wrap="square" rtlCol="0">
            <a:spAutoFit/>
          </a:bodyPr>
          <a:lstStyle/>
          <a:p>
            <a:r>
              <a:rPr lang="en-US" sz="1400" dirty="0"/>
              <a:t>(From Sücüllü 2014)</a:t>
            </a:r>
          </a:p>
          <a:p>
            <a:endParaRPr lang="en-US" dirty="0"/>
          </a:p>
        </p:txBody>
      </p:sp>
    </p:spTree>
    <p:extLst>
      <p:ext uri="{BB962C8B-B14F-4D97-AF65-F5344CB8AC3E}">
        <p14:creationId xmlns:p14="http://schemas.microsoft.com/office/powerpoint/2010/main" val="4858207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9804"/>
            <a:ext cx="8229600" cy="744170"/>
          </a:xfrm>
        </p:spPr>
        <p:txBody>
          <a:bodyPr>
            <a:normAutofit/>
          </a:bodyPr>
          <a:lstStyle/>
          <a:p>
            <a:r>
              <a:rPr lang="en-US" sz="3200"/>
              <a:t>BATS Pattern Hypothesis Tester</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4" y="2981327"/>
            <a:ext cx="3429380" cy="1552927"/>
          </a:xfrm>
          <a:prstGeom prst="rect">
            <a:avLst/>
          </a:prstGeom>
        </p:spPr>
      </p:pic>
      <p:sp>
        <p:nvSpPr>
          <p:cNvPr id="9" name="TextBox 8"/>
          <p:cNvSpPr txBox="1"/>
          <p:nvPr/>
        </p:nvSpPr>
        <p:spPr>
          <a:xfrm>
            <a:off x="395536" y="1805542"/>
            <a:ext cx="2232248" cy="830997"/>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Extreme conditions are imposed by parameter values</a:t>
            </a:r>
          </a:p>
        </p:txBody>
      </p:sp>
      <p:sp>
        <p:nvSpPr>
          <p:cNvPr id="10" name="TextBox 9"/>
          <p:cNvSpPr txBox="1"/>
          <p:nvPr/>
        </p:nvSpPr>
        <p:spPr>
          <a:xfrm>
            <a:off x="2123728" y="5534561"/>
            <a:ext cx="1296144" cy="830997"/>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Model is run and output is obtained</a:t>
            </a:r>
          </a:p>
        </p:txBody>
      </p:sp>
      <p:sp>
        <p:nvSpPr>
          <p:cNvPr id="11" name="TextBox 10"/>
          <p:cNvSpPr txBox="1"/>
          <p:nvPr/>
        </p:nvSpPr>
        <p:spPr>
          <a:xfrm>
            <a:off x="3867196" y="5637199"/>
            <a:ext cx="1296144" cy="830997"/>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ISTS Algorithm is called</a:t>
            </a:r>
          </a:p>
        </p:txBody>
      </p:sp>
      <p:sp>
        <p:nvSpPr>
          <p:cNvPr id="12" name="TextBox 11"/>
          <p:cNvSpPr txBox="1"/>
          <p:nvPr/>
        </p:nvSpPr>
        <p:spPr>
          <a:xfrm>
            <a:off x="5220072" y="5534561"/>
            <a:ext cx="3816424" cy="1323439"/>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IF hypothesized behavior &lt;-3 FAILED</a:t>
            </a:r>
          </a:p>
          <a:p>
            <a:pPr algn="ctr"/>
            <a:r>
              <a:rPr lang="en-US" sz="1600">
                <a:solidFill>
                  <a:schemeClr val="tx1">
                    <a:lumMod val="95000"/>
                    <a:lumOff val="5000"/>
                  </a:schemeClr>
                </a:solidFill>
                <a:latin typeface="Gill Sans MT" panose="020B0502020104020203" pitchFamily="34" charset="0"/>
              </a:rPr>
              <a:t>IF hypothesized behavior &gt;-3 PASSED</a:t>
            </a:r>
          </a:p>
          <a:p>
            <a:pPr algn="ctr"/>
            <a:r>
              <a:rPr lang="en-US" sz="1600">
                <a:solidFill>
                  <a:schemeClr val="tx1">
                    <a:lumMod val="95000"/>
                    <a:lumOff val="5000"/>
                  </a:schemeClr>
                </a:solidFill>
                <a:latin typeface="Gill Sans MT" panose="020B0502020104020203" pitchFamily="34" charset="0"/>
              </a:rPr>
              <a:t>IF multiple &gt;-3 INCONCLUSIVE</a:t>
            </a:r>
          </a:p>
          <a:p>
            <a:pPr algn="ctr"/>
            <a:endParaRPr lang="en-US" sz="1600">
              <a:solidFill>
                <a:schemeClr val="tx1">
                  <a:lumMod val="95000"/>
                  <a:lumOff val="5000"/>
                </a:schemeClr>
              </a:solidFill>
              <a:latin typeface="Gill Sans MT" panose="020B0502020104020203" pitchFamily="34" charset="0"/>
            </a:endParaRPr>
          </a:p>
          <a:p>
            <a:pPr algn="ctr"/>
            <a:endParaRPr lang="en-US" sz="1600">
              <a:solidFill>
                <a:schemeClr val="tx1">
                  <a:lumMod val="95000"/>
                  <a:lumOff val="5000"/>
                </a:schemeClr>
              </a:solidFill>
              <a:latin typeface="Gill Sans MT" panose="020B0502020104020203" pitchFamily="34" charset="0"/>
            </a:endParaRPr>
          </a:p>
        </p:txBody>
      </p:sp>
      <p:pic>
        <p:nvPicPr>
          <p:cNvPr id="12290" name="Picture 2" descr="C:\Users\can.sucullu\Dropbox\000 Tez\Report\figures\extreme_results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9144" y="1484784"/>
            <a:ext cx="5137217" cy="3512626"/>
          </a:xfrm>
          <a:prstGeom prst="rect">
            <a:avLst/>
          </a:prstGeom>
          <a:noFill/>
          <a:extLst>
            <a:ext uri="{909E8E84-426E-40dd-AFC4-6F175D3DCCD1}">
              <a14:hiddenFill xmlns:a14="http://schemas.microsoft.com/office/drawing/2010/main" xmlns="">
                <a:solidFill>
                  <a:srgbClr val="FFFFFF"/>
                </a:solidFill>
              </a14:hiddenFill>
            </a:ext>
          </a:extLst>
        </p:spPr>
      </p:pic>
      <p:sp>
        <p:nvSpPr>
          <p:cNvPr id="16" name="Arc 15"/>
          <p:cNvSpPr/>
          <p:nvPr/>
        </p:nvSpPr>
        <p:spPr>
          <a:xfrm>
            <a:off x="111076" y="1620176"/>
            <a:ext cx="2088232" cy="2032727"/>
          </a:xfrm>
          <a:prstGeom prst="arc">
            <a:avLst>
              <a:gd name="adj1" fmla="val 20835962"/>
              <a:gd name="adj2" fmla="val 883046"/>
            </a:avLst>
          </a:prstGeom>
          <a:noFill/>
          <a:ln w="28575">
            <a:headEnd type="none" w="med" len="med"/>
            <a:tailEnd type="arrow"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7" name="Arc 16"/>
          <p:cNvSpPr/>
          <p:nvPr/>
        </p:nvSpPr>
        <p:spPr>
          <a:xfrm>
            <a:off x="2135188" y="2708920"/>
            <a:ext cx="3804964" cy="4165820"/>
          </a:xfrm>
          <a:prstGeom prst="arc">
            <a:avLst>
              <a:gd name="adj1" fmla="val 9744418"/>
              <a:gd name="adj2" fmla="val 11225290"/>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8" name="Arc 17"/>
          <p:cNvSpPr/>
          <p:nvPr/>
        </p:nvSpPr>
        <p:spPr>
          <a:xfrm>
            <a:off x="2381622" y="4715646"/>
            <a:ext cx="2655044" cy="1470786"/>
          </a:xfrm>
          <a:prstGeom prst="arc">
            <a:avLst>
              <a:gd name="adj1" fmla="val 4617745"/>
              <a:gd name="adj2" fmla="val 6771626"/>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9" name="Arc 18"/>
          <p:cNvSpPr/>
          <p:nvPr/>
        </p:nvSpPr>
        <p:spPr>
          <a:xfrm>
            <a:off x="4515268" y="4869090"/>
            <a:ext cx="1762484" cy="1317342"/>
          </a:xfrm>
          <a:prstGeom prst="arc">
            <a:avLst>
              <a:gd name="adj1" fmla="val 3973641"/>
              <a:gd name="adj2" fmla="val 6771626"/>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0" name="Arc 19"/>
          <p:cNvSpPr/>
          <p:nvPr/>
        </p:nvSpPr>
        <p:spPr>
          <a:xfrm>
            <a:off x="2831852" y="2708920"/>
            <a:ext cx="3804964" cy="4165820"/>
          </a:xfrm>
          <a:prstGeom prst="arc">
            <a:avLst>
              <a:gd name="adj1" fmla="val 18257775"/>
              <a:gd name="adj2" fmla="val 1341730"/>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1" name="Arc 20"/>
          <p:cNvSpPr/>
          <p:nvPr/>
        </p:nvSpPr>
        <p:spPr>
          <a:xfrm>
            <a:off x="2381622" y="2221040"/>
            <a:ext cx="5358730" cy="4806100"/>
          </a:xfrm>
          <a:prstGeom prst="arc">
            <a:avLst>
              <a:gd name="adj1" fmla="val 13220388"/>
              <a:gd name="adj2" fmla="val 17431306"/>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 name="TextBox 2">
            <a:extLst>
              <a:ext uri="{FF2B5EF4-FFF2-40B4-BE49-F238E27FC236}">
                <a16:creationId xmlns:a16="http://schemas.microsoft.com/office/drawing/2014/main" id="{076DE620-93FE-F240-9306-41DDCB27555F}"/>
              </a:ext>
            </a:extLst>
          </p:cNvPr>
          <p:cNvSpPr txBox="1"/>
          <p:nvPr/>
        </p:nvSpPr>
        <p:spPr>
          <a:xfrm>
            <a:off x="7198564" y="6437363"/>
            <a:ext cx="1893350" cy="584775"/>
          </a:xfrm>
          <a:prstGeom prst="rect">
            <a:avLst/>
          </a:prstGeom>
          <a:noFill/>
        </p:spPr>
        <p:txBody>
          <a:bodyPr wrap="square" rtlCol="0">
            <a:spAutoFit/>
          </a:bodyPr>
          <a:lstStyle/>
          <a:p>
            <a:r>
              <a:rPr lang="en-US" sz="1400" dirty="0"/>
              <a:t>(From Sücüllü 2014)</a:t>
            </a:r>
          </a:p>
          <a:p>
            <a:endParaRPr lang="en-US" dirty="0"/>
          </a:p>
        </p:txBody>
      </p:sp>
    </p:spTree>
    <p:extLst>
      <p:ext uri="{BB962C8B-B14F-4D97-AF65-F5344CB8AC3E}">
        <p14:creationId xmlns:p14="http://schemas.microsoft.com/office/powerpoint/2010/main" val="540362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110370"/>
            <a:ext cx="8229600" cy="1143000"/>
          </a:xfrm>
        </p:spPr>
        <p:txBody>
          <a:bodyPr/>
          <a:lstStyle/>
          <a:p>
            <a:r>
              <a:rPr lang="en-US" sz="3200"/>
              <a:t>BATS Behavior Space Classifier</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7035" r="8937" b="47708"/>
          <a:stretch/>
        </p:blipFill>
        <p:spPr>
          <a:xfrm>
            <a:off x="2260173" y="1093812"/>
            <a:ext cx="6471075" cy="2928472"/>
          </a:xfrm>
          <a:prstGeom prst="rect">
            <a:avLst/>
          </a:prstGeom>
        </p:spPr>
      </p:pic>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l="8888" t="52483" r="8605" b="2634"/>
          <a:stretch/>
        </p:blipFill>
        <p:spPr>
          <a:xfrm>
            <a:off x="1115616" y="5815267"/>
            <a:ext cx="2002078" cy="792000"/>
          </a:xfrm>
          <a:prstGeom prst="rect">
            <a:avLst/>
          </a:prstGeom>
        </p:spPr>
      </p:pic>
      <p:sp>
        <p:nvSpPr>
          <p:cNvPr id="6" name="TextBox 5"/>
          <p:cNvSpPr txBox="1"/>
          <p:nvPr/>
        </p:nvSpPr>
        <p:spPr>
          <a:xfrm>
            <a:off x="3194720" y="3809926"/>
            <a:ext cx="1728192" cy="584775"/>
          </a:xfrm>
          <a:prstGeom prst="rect">
            <a:avLst/>
          </a:prstGeom>
          <a:noFill/>
        </p:spPr>
        <p:txBody>
          <a:bodyPr wrap="square" rtlCol="0">
            <a:spAutoFit/>
          </a:bodyPr>
          <a:lstStyle/>
          <a:p>
            <a:pPr algn="ctr"/>
            <a:r>
              <a:rPr lang="en-US" sz="1600">
                <a:solidFill>
                  <a:schemeClr val="accent2"/>
                </a:solidFill>
                <a:latin typeface="Gill Sans MT" panose="020B0502020104020203" pitchFamily="34" charset="0"/>
              </a:rPr>
              <a:t>Parameter 1 Range 1</a:t>
            </a:r>
          </a:p>
        </p:txBody>
      </p:sp>
      <p:sp>
        <p:nvSpPr>
          <p:cNvPr id="7" name="TextBox 6"/>
          <p:cNvSpPr txBox="1"/>
          <p:nvPr/>
        </p:nvSpPr>
        <p:spPr>
          <a:xfrm>
            <a:off x="868016" y="1628800"/>
            <a:ext cx="1296144" cy="584775"/>
          </a:xfrm>
          <a:prstGeom prst="rect">
            <a:avLst/>
          </a:prstGeom>
          <a:noFill/>
        </p:spPr>
        <p:txBody>
          <a:bodyPr wrap="square" rtlCol="0">
            <a:spAutoFit/>
          </a:bodyPr>
          <a:lstStyle/>
          <a:p>
            <a:pPr algn="ctr"/>
            <a:r>
              <a:rPr lang="en-US" sz="1600">
                <a:solidFill>
                  <a:schemeClr val="accent2"/>
                </a:solidFill>
                <a:latin typeface="Gill Sans MT" panose="020B0502020104020203" pitchFamily="34" charset="0"/>
              </a:rPr>
              <a:t>Parameter 2 Range 2</a:t>
            </a:r>
          </a:p>
        </p:txBody>
      </p:sp>
      <p:sp>
        <p:nvSpPr>
          <p:cNvPr id="10" name="TextBox 9"/>
          <p:cNvSpPr txBox="1"/>
          <p:nvPr/>
        </p:nvSpPr>
        <p:spPr>
          <a:xfrm>
            <a:off x="7063928" y="1093812"/>
            <a:ext cx="1728192" cy="338554"/>
          </a:xfrm>
          <a:prstGeom prst="rect">
            <a:avLst/>
          </a:prstGeom>
          <a:noFill/>
        </p:spPr>
        <p:txBody>
          <a:bodyPr wrap="square" rtlCol="0">
            <a:spAutoFit/>
          </a:bodyPr>
          <a:lstStyle/>
          <a:p>
            <a:pPr algn="ctr"/>
            <a:r>
              <a:rPr lang="en-US" sz="1600">
                <a:solidFill>
                  <a:schemeClr val="accent2"/>
                </a:solidFill>
                <a:latin typeface="Gill Sans MT" panose="020B0502020104020203" pitchFamily="34" charset="0"/>
              </a:rPr>
              <a:t>Outcome Variable</a:t>
            </a:r>
          </a:p>
        </p:txBody>
      </p:sp>
      <p:sp>
        <p:nvSpPr>
          <p:cNvPr id="11" name="TextBox 10"/>
          <p:cNvSpPr txBox="1"/>
          <p:nvPr/>
        </p:nvSpPr>
        <p:spPr>
          <a:xfrm>
            <a:off x="205260" y="2924944"/>
            <a:ext cx="1296144" cy="830997"/>
          </a:xfrm>
          <a:prstGeom prst="rect">
            <a:avLst/>
          </a:prstGeom>
          <a:noFill/>
        </p:spPr>
        <p:txBody>
          <a:bodyPr wrap="square" rtlCol="0">
            <a:spAutoFit/>
          </a:bodyPr>
          <a:lstStyle/>
          <a:p>
            <a:pPr algn="ctr"/>
            <a:r>
              <a:rPr lang="tr-TR" sz="1600" err="1">
                <a:solidFill>
                  <a:schemeClr val="tx1">
                    <a:lumMod val="95000"/>
                    <a:lumOff val="5000"/>
                  </a:schemeClr>
                </a:solidFill>
                <a:latin typeface="Gill Sans MT" panose="020B0502020104020203" pitchFamily="34" charset="0"/>
              </a:rPr>
              <a:t>For</a:t>
            </a:r>
            <a:r>
              <a:rPr lang="tr-TR" sz="1600">
                <a:solidFill>
                  <a:schemeClr val="tx1">
                    <a:lumMod val="95000"/>
                    <a:lumOff val="5000"/>
                  </a:schemeClr>
                </a:solidFill>
                <a:latin typeface="Gill Sans MT" panose="020B0502020104020203" pitchFamily="34" charset="0"/>
              </a:rPr>
              <a:t> e</a:t>
            </a:r>
            <a:r>
              <a:rPr lang="en-US" sz="1600">
                <a:solidFill>
                  <a:schemeClr val="tx1">
                    <a:lumMod val="95000"/>
                    <a:lumOff val="5000"/>
                  </a:schemeClr>
                </a:solidFill>
                <a:latin typeface="Gill Sans MT" panose="020B0502020104020203" pitchFamily="34" charset="0"/>
              </a:rPr>
              <a:t>ach cell</a:t>
            </a:r>
            <a:r>
              <a:rPr lang="tr-TR" sz="1600">
                <a:solidFill>
                  <a:schemeClr val="tx1">
                    <a:lumMod val="95000"/>
                    <a:lumOff val="5000"/>
                  </a:schemeClr>
                </a:solidFill>
                <a:latin typeface="Gill Sans MT" panose="020B0502020104020203" pitchFamily="34" charset="0"/>
              </a:rPr>
              <a:t>,</a:t>
            </a:r>
            <a:r>
              <a:rPr lang="en-US" sz="1600">
                <a:solidFill>
                  <a:schemeClr val="tx1">
                    <a:lumMod val="95000"/>
                    <a:lumOff val="5000"/>
                  </a:schemeClr>
                </a:solidFill>
                <a:latin typeface="Gill Sans MT" panose="020B0502020104020203" pitchFamily="34" charset="0"/>
              </a:rPr>
              <a:t> </a:t>
            </a:r>
            <a:r>
              <a:rPr lang="tr-TR" sz="1600">
                <a:solidFill>
                  <a:schemeClr val="tx1">
                    <a:lumMod val="95000"/>
                    <a:lumOff val="5000"/>
                  </a:schemeClr>
                </a:solidFill>
                <a:latin typeface="Gill Sans MT" panose="020B0502020104020203" pitchFamily="34" charset="0"/>
              </a:rPr>
              <a:t>a </a:t>
            </a:r>
            <a:r>
              <a:rPr lang="en-US" sz="1600">
                <a:solidFill>
                  <a:schemeClr val="tx1">
                    <a:lumMod val="95000"/>
                    <a:lumOff val="5000"/>
                  </a:schemeClr>
                </a:solidFill>
                <a:latin typeface="Gill Sans MT" panose="020B0502020104020203" pitchFamily="34" charset="0"/>
              </a:rPr>
              <a:t>simulation run</a:t>
            </a:r>
            <a:r>
              <a:rPr lang="tr-TR" sz="1600">
                <a:solidFill>
                  <a:schemeClr val="tx1">
                    <a:lumMod val="95000"/>
                    <a:lumOff val="5000"/>
                  </a:schemeClr>
                </a:solidFill>
                <a:latin typeface="Gill Sans MT" panose="020B0502020104020203" pitchFamily="34" charset="0"/>
              </a:rPr>
              <a:t> is </a:t>
            </a:r>
            <a:r>
              <a:rPr lang="tr-TR" sz="1600" err="1">
                <a:solidFill>
                  <a:schemeClr val="tx1">
                    <a:lumMod val="95000"/>
                    <a:lumOff val="5000"/>
                  </a:schemeClr>
                </a:solidFill>
                <a:latin typeface="Gill Sans MT" panose="020B0502020104020203" pitchFamily="34" charset="0"/>
              </a:rPr>
              <a:t>made</a:t>
            </a:r>
            <a:endParaRPr lang="en-US" sz="1600">
              <a:solidFill>
                <a:schemeClr val="tx1">
                  <a:lumMod val="95000"/>
                  <a:lumOff val="5000"/>
                </a:schemeClr>
              </a:solidFill>
              <a:latin typeface="Gill Sans MT" panose="020B0502020104020203" pitchFamily="34" charset="0"/>
            </a:endParaRPr>
          </a:p>
        </p:txBody>
      </p:sp>
      <p:sp>
        <p:nvSpPr>
          <p:cNvPr id="12" name="TextBox 11"/>
          <p:cNvSpPr txBox="1"/>
          <p:nvPr/>
        </p:nvSpPr>
        <p:spPr>
          <a:xfrm>
            <a:off x="1434646" y="4581128"/>
            <a:ext cx="1296144" cy="1077218"/>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Model output is taken from Vensim</a:t>
            </a:r>
          </a:p>
        </p:txBody>
      </p:sp>
      <p:sp>
        <p:nvSpPr>
          <p:cNvPr id="13" name="TextBox 12"/>
          <p:cNvSpPr txBox="1"/>
          <p:nvPr/>
        </p:nvSpPr>
        <p:spPr>
          <a:xfrm>
            <a:off x="3194720" y="5160766"/>
            <a:ext cx="1296144" cy="830997"/>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ISTS Algorithm is called</a:t>
            </a:r>
          </a:p>
        </p:txBody>
      </p:sp>
      <p:sp>
        <p:nvSpPr>
          <p:cNvPr id="14" name="TextBox 13"/>
          <p:cNvSpPr txBox="1"/>
          <p:nvPr/>
        </p:nvSpPr>
        <p:spPr>
          <a:xfrm>
            <a:off x="5131816" y="5208257"/>
            <a:ext cx="1456408" cy="584775"/>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25 likelihoods are obtained</a:t>
            </a:r>
          </a:p>
        </p:txBody>
      </p:sp>
      <p:sp>
        <p:nvSpPr>
          <p:cNvPr id="15" name="TextBox 14"/>
          <p:cNvSpPr txBox="1"/>
          <p:nvPr/>
        </p:nvSpPr>
        <p:spPr>
          <a:xfrm>
            <a:off x="7241313" y="4648043"/>
            <a:ext cx="1296144" cy="1323439"/>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The highest </a:t>
            </a:r>
            <a:r>
              <a:rPr lang="tr-TR" sz="1600" err="1">
                <a:solidFill>
                  <a:schemeClr val="tx1">
                    <a:lumMod val="95000"/>
                    <a:lumOff val="5000"/>
                  </a:schemeClr>
                </a:solidFill>
                <a:latin typeface="Gill Sans MT" panose="020B0502020104020203" pitchFamily="34" charset="0"/>
              </a:rPr>
              <a:t>value</a:t>
            </a:r>
            <a:r>
              <a:rPr lang="tr-TR" sz="1600">
                <a:solidFill>
                  <a:schemeClr val="tx1">
                    <a:lumMod val="95000"/>
                    <a:lumOff val="5000"/>
                  </a:schemeClr>
                </a:solidFill>
                <a:latin typeface="Gill Sans MT" panose="020B0502020104020203" pitchFamily="34" charset="0"/>
              </a:rPr>
              <a:t> </a:t>
            </a:r>
            <a:r>
              <a:rPr lang="en-US" sz="1600">
                <a:solidFill>
                  <a:schemeClr val="tx1">
                    <a:lumMod val="95000"/>
                    <a:lumOff val="5000"/>
                  </a:schemeClr>
                </a:solidFill>
                <a:latin typeface="Gill Sans MT" panose="020B0502020104020203" pitchFamily="34" charset="0"/>
              </a:rPr>
              <a:t>is</a:t>
            </a:r>
            <a:r>
              <a:rPr lang="tr-TR" sz="1600">
                <a:solidFill>
                  <a:schemeClr val="tx1">
                    <a:lumMod val="95000"/>
                    <a:lumOff val="5000"/>
                  </a:schemeClr>
                </a:solidFill>
                <a:latin typeface="Gill Sans MT" panose="020B0502020104020203" pitchFamily="34" charset="0"/>
              </a:rPr>
              <a:t> </a:t>
            </a:r>
            <a:r>
              <a:rPr lang="tr-TR" sz="1600" err="1">
                <a:solidFill>
                  <a:schemeClr val="tx1">
                    <a:lumMod val="95000"/>
                    <a:lumOff val="5000"/>
                  </a:schemeClr>
                </a:solidFill>
                <a:latin typeface="Gill Sans MT" panose="020B0502020104020203" pitchFamily="34" charset="0"/>
              </a:rPr>
              <a:t>entered</a:t>
            </a:r>
            <a:r>
              <a:rPr lang="tr-TR" sz="1600">
                <a:solidFill>
                  <a:schemeClr val="tx1">
                    <a:lumMod val="95000"/>
                    <a:lumOff val="5000"/>
                  </a:schemeClr>
                </a:solidFill>
                <a:latin typeface="Gill Sans MT" panose="020B0502020104020203" pitchFamily="34" charset="0"/>
              </a:rPr>
              <a:t> in </a:t>
            </a:r>
            <a:r>
              <a:rPr lang="tr-TR" sz="1600" err="1">
                <a:solidFill>
                  <a:schemeClr val="tx1">
                    <a:lumMod val="95000"/>
                    <a:lumOff val="5000"/>
                  </a:schemeClr>
                </a:solidFill>
                <a:latin typeface="Gill Sans MT" panose="020B0502020104020203" pitchFamily="34" charset="0"/>
              </a:rPr>
              <a:t>the</a:t>
            </a:r>
            <a:r>
              <a:rPr lang="tr-TR" sz="1600">
                <a:solidFill>
                  <a:schemeClr val="tx1">
                    <a:lumMod val="95000"/>
                    <a:lumOff val="5000"/>
                  </a:schemeClr>
                </a:solidFill>
                <a:latin typeface="Gill Sans MT" panose="020B0502020104020203" pitchFamily="34" charset="0"/>
              </a:rPr>
              <a:t> </a:t>
            </a:r>
            <a:r>
              <a:rPr lang="tr-TR" sz="1600" err="1">
                <a:solidFill>
                  <a:schemeClr val="tx1">
                    <a:lumMod val="95000"/>
                    <a:lumOff val="5000"/>
                  </a:schemeClr>
                </a:solidFill>
                <a:latin typeface="Gill Sans MT" panose="020B0502020104020203" pitchFamily="34" charset="0"/>
              </a:rPr>
              <a:t>Classifier</a:t>
            </a:r>
            <a:r>
              <a:rPr lang="tr-TR" sz="1600">
                <a:solidFill>
                  <a:schemeClr val="tx1">
                    <a:lumMod val="95000"/>
                    <a:lumOff val="5000"/>
                  </a:schemeClr>
                </a:solidFill>
                <a:latin typeface="Gill Sans MT" panose="020B0502020104020203" pitchFamily="34" charset="0"/>
              </a:rPr>
              <a:t> </a:t>
            </a:r>
            <a:r>
              <a:rPr lang="tr-TR" sz="1600" err="1">
                <a:solidFill>
                  <a:schemeClr val="tx1">
                    <a:lumMod val="95000"/>
                    <a:lumOff val="5000"/>
                  </a:schemeClr>
                </a:solidFill>
                <a:latin typeface="Gill Sans MT" panose="020B0502020104020203" pitchFamily="34" charset="0"/>
              </a:rPr>
              <a:t>Grid</a:t>
            </a:r>
            <a:r>
              <a:rPr lang="tr-TR" sz="1600">
                <a:solidFill>
                  <a:schemeClr val="tx1">
                    <a:lumMod val="95000"/>
                    <a:lumOff val="5000"/>
                  </a:schemeClr>
                </a:solidFill>
                <a:latin typeface="Gill Sans MT" panose="020B0502020104020203" pitchFamily="34" charset="0"/>
              </a:rPr>
              <a:t> </a:t>
            </a:r>
            <a:r>
              <a:rPr lang="tr-TR" sz="1600" err="1">
                <a:solidFill>
                  <a:schemeClr val="tx1">
                    <a:lumMod val="95000"/>
                    <a:lumOff val="5000"/>
                  </a:schemeClr>
                </a:solidFill>
                <a:latin typeface="Gill Sans MT" panose="020B0502020104020203" pitchFamily="34" charset="0"/>
              </a:rPr>
              <a:t>cell</a:t>
            </a:r>
            <a:endParaRPr lang="en-US" sz="1600" b="1">
              <a:solidFill>
                <a:schemeClr val="tx1">
                  <a:lumMod val="95000"/>
                  <a:lumOff val="5000"/>
                </a:schemeClr>
              </a:solidFill>
              <a:latin typeface="Gill Sans MT" panose="020B0502020104020203" pitchFamily="34" charset="0"/>
            </a:endParaRPr>
          </a:p>
        </p:txBody>
      </p:sp>
      <p:pic>
        <p:nvPicPr>
          <p:cNvPr id="5122"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95710" y="5793032"/>
            <a:ext cx="643060" cy="7552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16" name="TextBox 15"/>
          <p:cNvSpPr txBox="1"/>
          <p:nvPr/>
        </p:nvSpPr>
        <p:spPr>
          <a:xfrm>
            <a:off x="251520" y="5920154"/>
            <a:ext cx="1039110" cy="523220"/>
          </a:xfrm>
          <a:prstGeom prst="rect">
            <a:avLst/>
          </a:prstGeom>
          <a:noFill/>
        </p:spPr>
        <p:txBody>
          <a:bodyPr wrap="square" rtlCol="0">
            <a:spAutoFit/>
          </a:bodyPr>
          <a:lstStyle/>
          <a:p>
            <a:r>
              <a:rPr lang="en-US" sz="1400">
                <a:latin typeface="Gill Sans MT" panose="020B0502020104020203" pitchFamily="34" charset="0"/>
                <a:cs typeface="Courier New" panose="02070309020205020404" pitchFamily="49" charset="0"/>
              </a:rPr>
              <a:t>Param1=1</a:t>
            </a:r>
          </a:p>
          <a:p>
            <a:r>
              <a:rPr lang="en-US" sz="1400">
                <a:latin typeface="Gill Sans MT" panose="020B0502020104020203" pitchFamily="34" charset="0"/>
                <a:cs typeface="Courier New" panose="02070309020205020404" pitchFamily="49" charset="0"/>
              </a:rPr>
              <a:t>Param2=9</a:t>
            </a:r>
          </a:p>
        </p:txBody>
      </p:sp>
      <p:sp>
        <p:nvSpPr>
          <p:cNvPr id="20" name="TextBox 19"/>
          <p:cNvSpPr txBox="1"/>
          <p:nvPr/>
        </p:nvSpPr>
        <p:spPr>
          <a:xfrm>
            <a:off x="7515620" y="5841935"/>
            <a:ext cx="864096" cy="369332"/>
          </a:xfrm>
          <a:prstGeom prst="rect">
            <a:avLst/>
          </a:prstGeom>
          <a:noFill/>
        </p:spPr>
        <p:txBody>
          <a:bodyPr wrap="square" rtlCol="0">
            <a:spAutoFit/>
          </a:bodyPr>
          <a:lstStyle/>
          <a:p>
            <a:r>
              <a:rPr lang="en-US" sz="1800">
                <a:solidFill>
                  <a:srgbClr val="FF0000"/>
                </a:solidFill>
                <a:latin typeface="Gill Sans MT" panose="020B0502020104020203" pitchFamily="34" charset="0"/>
              </a:rPr>
              <a:t>oscct</a:t>
            </a:r>
          </a:p>
        </p:txBody>
      </p:sp>
      <p:sp>
        <p:nvSpPr>
          <p:cNvPr id="22" name="Arc 21"/>
          <p:cNvSpPr/>
          <p:nvPr/>
        </p:nvSpPr>
        <p:spPr>
          <a:xfrm>
            <a:off x="827584" y="2420888"/>
            <a:ext cx="2736304" cy="3672408"/>
          </a:xfrm>
          <a:prstGeom prst="arc">
            <a:avLst>
              <a:gd name="adj1" fmla="val 14064241"/>
              <a:gd name="adj2" fmla="val 17937209"/>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3" name="Arc 22"/>
          <p:cNvSpPr/>
          <p:nvPr/>
        </p:nvSpPr>
        <p:spPr>
          <a:xfrm>
            <a:off x="925958" y="3506199"/>
            <a:ext cx="1190697" cy="1808147"/>
          </a:xfrm>
          <a:prstGeom prst="arc">
            <a:avLst>
              <a:gd name="adj1" fmla="val 5610695"/>
              <a:gd name="adj2" fmla="val 11465012"/>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4" name="Arc 23"/>
          <p:cNvSpPr/>
          <p:nvPr/>
        </p:nvSpPr>
        <p:spPr>
          <a:xfrm>
            <a:off x="2380377" y="3850199"/>
            <a:ext cx="1190697" cy="1808147"/>
          </a:xfrm>
          <a:prstGeom prst="arc">
            <a:avLst>
              <a:gd name="adj1" fmla="val 4754833"/>
              <a:gd name="adj2" fmla="val 6841016"/>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5" name="Arc 24"/>
          <p:cNvSpPr/>
          <p:nvPr/>
        </p:nvSpPr>
        <p:spPr>
          <a:xfrm>
            <a:off x="4305013" y="4112007"/>
            <a:ext cx="1190697" cy="1808147"/>
          </a:xfrm>
          <a:prstGeom prst="arc">
            <a:avLst>
              <a:gd name="adj1" fmla="val 4028581"/>
              <a:gd name="adj2" fmla="val 6841016"/>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6" name="Arc 25"/>
          <p:cNvSpPr/>
          <p:nvPr/>
        </p:nvSpPr>
        <p:spPr>
          <a:xfrm>
            <a:off x="6335715" y="3984885"/>
            <a:ext cx="1190697" cy="1808147"/>
          </a:xfrm>
          <a:prstGeom prst="arc">
            <a:avLst>
              <a:gd name="adj1" fmla="val 4028581"/>
              <a:gd name="adj2" fmla="val 6841016"/>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7" name="Arc 26"/>
          <p:cNvSpPr/>
          <p:nvPr/>
        </p:nvSpPr>
        <p:spPr>
          <a:xfrm>
            <a:off x="-1620688" y="2852936"/>
            <a:ext cx="9433047" cy="4005064"/>
          </a:xfrm>
          <a:prstGeom prst="arc">
            <a:avLst>
              <a:gd name="adj1" fmla="val 16051955"/>
              <a:gd name="adj2" fmla="val 21458613"/>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1" name="Oval 20"/>
          <p:cNvSpPr/>
          <p:nvPr/>
        </p:nvSpPr>
        <p:spPr>
          <a:xfrm>
            <a:off x="2903717" y="2780928"/>
            <a:ext cx="300131" cy="14401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C618C90-ABFC-CA49-9E9D-22E8675C8527}"/>
              </a:ext>
            </a:extLst>
          </p:cNvPr>
          <p:cNvSpPr txBox="1"/>
          <p:nvPr/>
        </p:nvSpPr>
        <p:spPr>
          <a:xfrm>
            <a:off x="7063928" y="6383495"/>
            <a:ext cx="1805302" cy="584775"/>
          </a:xfrm>
          <a:prstGeom prst="rect">
            <a:avLst/>
          </a:prstGeom>
          <a:noFill/>
        </p:spPr>
        <p:txBody>
          <a:bodyPr wrap="none" rtlCol="0">
            <a:spAutoFit/>
          </a:bodyPr>
          <a:lstStyle/>
          <a:p>
            <a:r>
              <a:rPr lang="en-US" sz="1400" dirty="0"/>
              <a:t>(From Sücüllü 2014)</a:t>
            </a:r>
          </a:p>
          <a:p>
            <a:endParaRPr lang="en-US" dirty="0"/>
          </a:p>
        </p:txBody>
      </p:sp>
    </p:spTree>
    <p:extLst>
      <p:ext uri="{BB962C8B-B14F-4D97-AF65-F5344CB8AC3E}">
        <p14:creationId xmlns:p14="http://schemas.microsoft.com/office/powerpoint/2010/main" val="23868769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Users\can.sucullu\Dropbox\000 Tez\Presentation\sshg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7744" y="980728"/>
            <a:ext cx="6020443" cy="3669120"/>
          </a:xfrm>
          <a:prstGeom prst="rect">
            <a:avLst/>
          </a:prstGeom>
          <a:noFill/>
          <a:extLst>
            <a:ext uri="{909E8E84-426E-40dd-AFC4-6F175D3DCCD1}">
              <a14:hiddenFill xmlns:a14="http://schemas.microsoft.com/office/drawing/2010/main" xmlns="">
                <a:solidFill>
                  <a:srgbClr val="FFFFFF"/>
                </a:solidFill>
              </a14:hiddenFill>
            </a:ext>
          </a:extLst>
        </p:spPr>
      </p:pic>
      <p:sp>
        <p:nvSpPr>
          <p:cNvPr id="3" name="Title 2"/>
          <p:cNvSpPr>
            <a:spLocks noGrp="1"/>
          </p:cNvSpPr>
          <p:nvPr>
            <p:ph type="title"/>
          </p:nvPr>
        </p:nvSpPr>
        <p:spPr>
          <a:xfrm>
            <a:off x="457200" y="274638"/>
            <a:ext cx="8229600" cy="827722"/>
          </a:xfrm>
        </p:spPr>
        <p:txBody>
          <a:bodyPr/>
          <a:lstStyle/>
          <a:p>
            <a:r>
              <a:rPr lang="en-US" sz="3200"/>
              <a:t>BATS Behavior Class Mapper</a:t>
            </a:r>
          </a:p>
        </p:txBody>
      </p:sp>
      <p:sp>
        <p:nvSpPr>
          <p:cNvPr id="8" name="TextBox 7"/>
          <p:cNvSpPr txBox="1"/>
          <p:nvPr/>
        </p:nvSpPr>
        <p:spPr>
          <a:xfrm>
            <a:off x="638436" y="2860792"/>
            <a:ext cx="1296144" cy="1077218"/>
          </a:xfrm>
          <a:prstGeom prst="rect">
            <a:avLst/>
          </a:prstGeom>
          <a:noFill/>
        </p:spPr>
        <p:txBody>
          <a:bodyPr wrap="square" rtlCol="0">
            <a:spAutoFit/>
          </a:bodyPr>
          <a:lstStyle/>
          <a:p>
            <a:pPr algn="ctr"/>
            <a:r>
              <a:rPr lang="tr-TR" sz="1600" err="1">
                <a:solidFill>
                  <a:schemeClr val="tx1">
                    <a:lumMod val="95000"/>
                    <a:lumOff val="5000"/>
                  </a:schemeClr>
                </a:solidFill>
                <a:latin typeface="Gill Sans MT" panose="020B0502020104020203" pitchFamily="34" charset="0"/>
              </a:rPr>
              <a:t>For</a:t>
            </a:r>
            <a:r>
              <a:rPr lang="tr-TR" sz="1600">
                <a:solidFill>
                  <a:schemeClr val="tx1">
                    <a:lumMod val="95000"/>
                    <a:lumOff val="5000"/>
                  </a:schemeClr>
                </a:solidFill>
                <a:latin typeface="Gill Sans MT" panose="020B0502020104020203" pitchFamily="34" charset="0"/>
              </a:rPr>
              <a:t> </a:t>
            </a:r>
            <a:r>
              <a:rPr lang="tr-TR" sz="1600" err="1">
                <a:solidFill>
                  <a:schemeClr val="tx1">
                    <a:lumMod val="95000"/>
                    <a:lumOff val="5000"/>
                  </a:schemeClr>
                </a:solidFill>
                <a:latin typeface="Gill Sans MT" panose="020B0502020104020203" pitchFamily="34" charset="0"/>
              </a:rPr>
              <a:t>each</a:t>
            </a:r>
            <a:r>
              <a:rPr lang="tr-TR" sz="1600">
                <a:solidFill>
                  <a:schemeClr val="tx1">
                    <a:lumMod val="95000"/>
                    <a:lumOff val="5000"/>
                  </a:schemeClr>
                </a:solidFill>
                <a:latin typeface="Gill Sans MT" panose="020B0502020104020203" pitchFamily="34" charset="0"/>
              </a:rPr>
              <a:t> </a:t>
            </a:r>
            <a:r>
              <a:rPr lang="en-US" sz="1600">
                <a:solidFill>
                  <a:schemeClr val="tx1">
                    <a:lumMod val="95000"/>
                    <a:lumOff val="5000"/>
                  </a:schemeClr>
                </a:solidFill>
                <a:latin typeface="Gill Sans MT" panose="020B0502020104020203" pitchFamily="34" charset="0"/>
              </a:rPr>
              <a:t>point</a:t>
            </a:r>
            <a:r>
              <a:rPr lang="tr-TR" sz="1600">
                <a:solidFill>
                  <a:schemeClr val="tx1">
                    <a:lumMod val="95000"/>
                    <a:lumOff val="5000"/>
                  </a:schemeClr>
                </a:solidFill>
                <a:latin typeface="Gill Sans MT" panose="020B0502020104020203" pitchFamily="34" charset="0"/>
              </a:rPr>
              <a:t>,</a:t>
            </a:r>
            <a:r>
              <a:rPr lang="en-US" sz="1600">
                <a:solidFill>
                  <a:schemeClr val="tx1">
                    <a:lumMod val="95000"/>
                    <a:lumOff val="5000"/>
                  </a:schemeClr>
                </a:solidFill>
                <a:latin typeface="Gill Sans MT" panose="020B0502020104020203" pitchFamily="34" charset="0"/>
              </a:rPr>
              <a:t> </a:t>
            </a:r>
            <a:r>
              <a:rPr lang="tr-TR" sz="1600">
                <a:solidFill>
                  <a:schemeClr val="tx1">
                    <a:lumMod val="95000"/>
                    <a:lumOff val="5000"/>
                  </a:schemeClr>
                </a:solidFill>
                <a:latin typeface="Gill Sans MT" panose="020B0502020104020203" pitchFamily="34" charset="0"/>
              </a:rPr>
              <a:t>a </a:t>
            </a:r>
            <a:r>
              <a:rPr lang="en-US" sz="1600">
                <a:solidFill>
                  <a:schemeClr val="tx1">
                    <a:lumMod val="95000"/>
                    <a:lumOff val="5000"/>
                  </a:schemeClr>
                </a:solidFill>
                <a:latin typeface="Gill Sans MT" panose="020B0502020104020203" pitchFamily="34" charset="0"/>
              </a:rPr>
              <a:t>simulation run</a:t>
            </a:r>
            <a:r>
              <a:rPr lang="tr-TR" sz="1600">
                <a:solidFill>
                  <a:schemeClr val="tx1">
                    <a:lumMod val="95000"/>
                    <a:lumOff val="5000"/>
                  </a:schemeClr>
                </a:solidFill>
                <a:latin typeface="Gill Sans MT" panose="020B0502020104020203" pitchFamily="34" charset="0"/>
              </a:rPr>
              <a:t> is </a:t>
            </a:r>
            <a:r>
              <a:rPr lang="tr-TR" sz="1600" err="1">
                <a:solidFill>
                  <a:schemeClr val="tx1">
                    <a:lumMod val="95000"/>
                    <a:lumOff val="5000"/>
                  </a:schemeClr>
                </a:solidFill>
                <a:latin typeface="Gill Sans MT" panose="020B0502020104020203" pitchFamily="34" charset="0"/>
              </a:rPr>
              <a:t>made</a:t>
            </a:r>
            <a:endParaRPr lang="en-US" sz="1600">
              <a:solidFill>
                <a:schemeClr val="tx1">
                  <a:lumMod val="95000"/>
                  <a:lumOff val="5000"/>
                </a:schemeClr>
              </a:solidFill>
              <a:latin typeface="Gill Sans MT" panose="020B0502020104020203" pitchFamily="34" charset="0"/>
            </a:endParaRPr>
          </a:p>
        </p:txBody>
      </p:sp>
      <p:sp>
        <p:nvSpPr>
          <p:cNvPr id="10" name="TextBox 9"/>
          <p:cNvSpPr txBox="1"/>
          <p:nvPr/>
        </p:nvSpPr>
        <p:spPr>
          <a:xfrm>
            <a:off x="786574" y="4678111"/>
            <a:ext cx="1296144" cy="1077218"/>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Model output is taken from Vensim</a:t>
            </a:r>
          </a:p>
        </p:txBody>
      </p:sp>
      <p:sp>
        <p:nvSpPr>
          <p:cNvPr id="11" name="TextBox 10"/>
          <p:cNvSpPr txBox="1"/>
          <p:nvPr/>
        </p:nvSpPr>
        <p:spPr>
          <a:xfrm>
            <a:off x="2546648" y="5474516"/>
            <a:ext cx="1296144" cy="830997"/>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ISTS Algorithm is called</a:t>
            </a:r>
          </a:p>
        </p:txBody>
      </p:sp>
      <p:sp>
        <p:nvSpPr>
          <p:cNvPr id="12" name="TextBox 11"/>
          <p:cNvSpPr txBox="1"/>
          <p:nvPr/>
        </p:nvSpPr>
        <p:spPr>
          <a:xfrm>
            <a:off x="4555752" y="5364505"/>
            <a:ext cx="1456408" cy="584775"/>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25 likelihoods are obtained</a:t>
            </a:r>
          </a:p>
        </p:txBody>
      </p:sp>
      <p:sp>
        <p:nvSpPr>
          <p:cNvPr id="13" name="TextBox 12"/>
          <p:cNvSpPr txBox="1"/>
          <p:nvPr/>
        </p:nvSpPr>
        <p:spPr>
          <a:xfrm>
            <a:off x="6631880" y="4935907"/>
            <a:ext cx="1900560" cy="1077218"/>
          </a:xfrm>
          <a:prstGeom prst="rect">
            <a:avLst/>
          </a:prstGeom>
          <a:noFill/>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The </a:t>
            </a:r>
            <a:r>
              <a:rPr lang="en-US" sz="1600" b="1">
                <a:solidFill>
                  <a:schemeClr val="tx1">
                    <a:lumMod val="95000"/>
                    <a:lumOff val="5000"/>
                  </a:schemeClr>
                </a:solidFill>
                <a:latin typeface="Gill Sans MT" panose="020B0502020104020203" pitchFamily="34" charset="0"/>
              </a:rPr>
              <a:t>likelihood</a:t>
            </a:r>
            <a:r>
              <a:rPr lang="tr-TR" sz="1600" b="1">
                <a:solidFill>
                  <a:schemeClr val="tx1">
                    <a:lumMod val="95000"/>
                    <a:lumOff val="5000"/>
                  </a:schemeClr>
                </a:solidFill>
                <a:latin typeface="Gill Sans MT" panose="020B0502020104020203" pitchFamily="34" charset="0"/>
              </a:rPr>
              <a:t> </a:t>
            </a:r>
            <a:r>
              <a:rPr lang="tr-TR" sz="1600" b="1" err="1">
                <a:solidFill>
                  <a:schemeClr val="tx1">
                    <a:lumMod val="95000"/>
                    <a:lumOff val="5000"/>
                  </a:schemeClr>
                </a:solidFill>
                <a:latin typeface="Gill Sans MT" panose="020B0502020104020203" pitchFamily="34" charset="0"/>
              </a:rPr>
              <a:t>value</a:t>
            </a:r>
            <a:r>
              <a:rPr lang="tr-TR" sz="1600" b="1">
                <a:solidFill>
                  <a:schemeClr val="tx1">
                    <a:lumMod val="95000"/>
                    <a:lumOff val="5000"/>
                  </a:schemeClr>
                </a:solidFill>
                <a:latin typeface="Gill Sans MT" panose="020B0502020104020203" pitchFamily="34" charset="0"/>
              </a:rPr>
              <a:t> </a:t>
            </a:r>
            <a:r>
              <a:rPr lang="en-US" sz="1600" b="1">
                <a:solidFill>
                  <a:schemeClr val="tx1">
                    <a:lumMod val="95000"/>
                    <a:lumOff val="5000"/>
                  </a:schemeClr>
                </a:solidFill>
                <a:latin typeface="Gill Sans MT" panose="020B0502020104020203" pitchFamily="34" charset="0"/>
              </a:rPr>
              <a:t> for pre-specified</a:t>
            </a:r>
            <a:r>
              <a:rPr lang="en-US" sz="1600">
                <a:solidFill>
                  <a:schemeClr val="tx1">
                    <a:lumMod val="95000"/>
                    <a:lumOff val="5000"/>
                  </a:schemeClr>
                </a:solidFill>
                <a:latin typeface="Gill Sans MT" panose="020B0502020104020203" pitchFamily="34" charset="0"/>
              </a:rPr>
              <a:t> class is plotted on the graph</a:t>
            </a:r>
            <a:endParaRPr lang="en-US" sz="1600" b="1">
              <a:solidFill>
                <a:schemeClr val="tx1">
                  <a:lumMod val="95000"/>
                  <a:lumOff val="5000"/>
                </a:schemeClr>
              </a:solidFill>
              <a:latin typeface="Gill Sans MT" panose="020B0502020104020203" pitchFamily="34" charset="0"/>
            </a:endParaRPr>
          </a:p>
        </p:txBody>
      </p:sp>
      <p:sp>
        <p:nvSpPr>
          <p:cNvPr id="14" name="Arc 13"/>
          <p:cNvSpPr/>
          <p:nvPr/>
        </p:nvSpPr>
        <p:spPr>
          <a:xfrm>
            <a:off x="1331624" y="2673314"/>
            <a:ext cx="4464496" cy="1837783"/>
          </a:xfrm>
          <a:prstGeom prst="arc">
            <a:avLst>
              <a:gd name="adj1" fmla="val 11978256"/>
              <a:gd name="adj2" fmla="val 21050307"/>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5" name="Arc 14"/>
          <p:cNvSpPr/>
          <p:nvPr/>
        </p:nvSpPr>
        <p:spPr>
          <a:xfrm>
            <a:off x="765253" y="3424568"/>
            <a:ext cx="4721530" cy="2173058"/>
          </a:xfrm>
          <a:prstGeom prst="arc">
            <a:avLst>
              <a:gd name="adj1" fmla="val 10185358"/>
              <a:gd name="adj2" fmla="val 11597037"/>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6" name="Arc 15"/>
          <p:cNvSpPr/>
          <p:nvPr/>
        </p:nvSpPr>
        <p:spPr>
          <a:xfrm>
            <a:off x="1054696" y="2600336"/>
            <a:ext cx="4896544" cy="3672408"/>
          </a:xfrm>
          <a:prstGeom prst="arc">
            <a:avLst>
              <a:gd name="adj1" fmla="val 7212265"/>
              <a:gd name="adj2" fmla="val 8741778"/>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7" name="Arc 16"/>
          <p:cNvSpPr/>
          <p:nvPr/>
        </p:nvSpPr>
        <p:spPr>
          <a:xfrm>
            <a:off x="1379526" y="3522512"/>
            <a:ext cx="4156992" cy="2686081"/>
          </a:xfrm>
          <a:prstGeom prst="arc">
            <a:avLst>
              <a:gd name="adj1" fmla="val 2955650"/>
              <a:gd name="adj2" fmla="val 5319636"/>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8" name="Arc 17"/>
          <p:cNvSpPr/>
          <p:nvPr/>
        </p:nvSpPr>
        <p:spPr>
          <a:xfrm>
            <a:off x="4230626" y="3947286"/>
            <a:ext cx="3441228" cy="2007515"/>
          </a:xfrm>
          <a:prstGeom prst="arc">
            <a:avLst>
              <a:gd name="adj1" fmla="val 3148023"/>
              <a:gd name="adj2" fmla="val 5319636"/>
            </a:avLst>
          </a:prstGeom>
          <a:noFill/>
          <a:ln w="28575">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9" name="Arc 18"/>
          <p:cNvSpPr/>
          <p:nvPr/>
        </p:nvSpPr>
        <p:spPr>
          <a:xfrm>
            <a:off x="3842792" y="3296762"/>
            <a:ext cx="3247380" cy="2874788"/>
          </a:xfrm>
          <a:prstGeom prst="arc">
            <a:avLst>
              <a:gd name="adj1" fmla="val 16848957"/>
              <a:gd name="adj2" fmla="val 98304"/>
            </a:avLst>
          </a:prstGeom>
          <a:noFill/>
          <a:ln w="28575">
            <a:solidFill>
              <a:schemeClr val="accent2"/>
            </a:solidFill>
            <a:headEnd type="arrow"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 name="Oval 1"/>
          <p:cNvSpPr/>
          <p:nvPr/>
        </p:nvSpPr>
        <p:spPr>
          <a:xfrm>
            <a:off x="5652120" y="3224754"/>
            <a:ext cx="144000" cy="144000"/>
          </a:xfrm>
          <a:prstGeom prst="ellipse">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350847" y="1308318"/>
            <a:ext cx="2057357" cy="830997"/>
          </a:xfrm>
          <a:prstGeom prst="rect">
            <a:avLst/>
          </a:prstGeom>
          <a:noFill/>
          <a:ln>
            <a:solidFill>
              <a:schemeClr val="tx1">
                <a:lumMod val="50000"/>
                <a:lumOff val="50000"/>
              </a:schemeClr>
            </a:solidFill>
          </a:ln>
        </p:spPr>
        <p:txBody>
          <a:bodyPr wrap="square" rtlCol="0">
            <a:spAutoFit/>
          </a:bodyPr>
          <a:lstStyle/>
          <a:p>
            <a:pPr algn="ctr"/>
            <a:r>
              <a:rPr lang="en-US" sz="1600">
                <a:solidFill>
                  <a:schemeClr val="tx1">
                    <a:lumMod val="95000"/>
                    <a:lumOff val="5000"/>
                  </a:schemeClr>
                </a:solidFill>
                <a:latin typeface="Gill Sans MT" panose="020B0502020104020203" pitchFamily="34" charset="0"/>
              </a:rPr>
              <a:t>Pre-specified class is </a:t>
            </a:r>
            <a:r>
              <a:rPr lang="en-US" sz="1600" b="1">
                <a:solidFill>
                  <a:schemeClr val="tx1">
                    <a:lumMod val="95000"/>
                    <a:lumOff val="5000"/>
                  </a:schemeClr>
                </a:solidFill>
                <a:latin typeface="Gill Sans MT" panose="020B0502020104020203" pitchFamily="34" charset="0"/>
              </a:rPr>
              <a:t>sshgr</a:t>
            </a:r>
          </a:p>
          <a:p>
            <a:pPr algn="ctr"/>
            <a:r>
              <a:rPr lang="en-US" sz="1600">
                <a:solidFill>
                  <a:schemeClr val="tx1">
                    <a:lumMod val="95000"/>
                    <a:lumOff val="5000"/>
                  </a:schemeClr>
                </a:solidFill>
                <a:latin typeface="Gill Sans MT" panose="020B0502020104020203" pitchFamily="34" charset="0"/>
              </a:rPr>
              <a:t>(s-shaped-growth)</a:t>
            </a:r>
            <a:endParaRPr lang="en-US" sz="1600" b="1">
              <a:solidFill>
                <a:schemeClr val="tx1">
                  <a:lumMod val="95000"/>
                  <a:lumOff val="5000"/>
                </a:schemeClr>
              </a:solidFill>
              <a:latin typeface="Gill Sans MT" panose="020B0502020104020203" pitchFamily="34" charset="0"/>
            </a:endParaRPr>
          </a:p>
        </p:txBody>
      </p:sp>
      <p:sp>
        <p:nvSpPr>
          <p:cNvPr id="21" name="TextBox 20"/>
          <p:cNvSpPr txBox="1"/>
          <p:nvPr/>
        </p:nvSpPr>
        <p:spPr>
          <a:xfrm>
            <a:off x="7296592" y="5971494"/>
            <a:ext cx="803224" cy="307777"/>
          </a:xfrm>
          <a:prstGeom prst="rect">
            <a:avLst/>
          </a:prstGeom>
          <a:noFill/>
        </p:spPr>
        <p:txBody>
          <a:bodyPr wrap="square" rtlCol="0">
            <a:spAutoFit/>
          </a:bodyPr>
          <a:lstStyle/>
          <a:p>
            <a:r>
              <a:rPr lang="en-US" sz="1400">
                <a:solidFill>
                  <a:srgbClr val="FF0000"/>
                </a:solidFill>
                <a:latin typeface="Gill Sans MT" panose="020B0502020104020203" pitchFamily="34" charset="0"/>
              </a:rPr>
              <a:t>-3.99</a:t>
            </a:r>
          </a:p>
        </p:txBody>
      </p:sp>
      <p:pic>
        <p:nvPicPr>
          <p:cNvPr id="4098" name="Picture 2" descr="C:\Users\can.sucullu\Dropbox\000 Tez\Presentation\figures\bcm.png"/>
          <p:cNvPicPr>
            <a:picLocks noChangeArrowheads="1"/>
          </p:cNvPicPr>
          <p:nvPr/>
        </p:nvPicPr>
        <p:blipFill rotWithShape="1">
          <a:blip r:embed="rId4" cstate="print">
            <a:extLst>
              <a:ext uri="{28A0092B-C50C-407E-A947-70E740481C1C}">
                <a14:useLocalDpi xmlns:a14="http://schemas.microsoft.com/office/drawing/2010/main" val="0"/>
              </a:ext>
            </a:extLst>
          </a:blip>
          <a:srcRect l="8525" t="53067" r="7626"/>
          <a:stretch/>
        </p:blipFill>
        <p:spPr bwMode="auto">
          <a:xfrm>
            <a:off x="205260" y="5803584"/>
            <a:ext cx="1556917" cy="748450"/>
          </a:xfrm>
          <a:prstGeom prst="rect">
            <a:avLst/>
          </a:prstGeom>
          <a:noFill/>
          <a:extLst>
            <a:ext uri="{909E8E84-426E-40dd-AFC4-6F175D3DCCD1}">
              <a14:hiddenFill xmlns:a14="http://schemas.microsoft.com/office/drawing/2010/main" xmlns="">
                <a:solidFill>
                  <a:srgbClr val="FFFFFF"/>
                </a:solidFill>
              </a14:hiddenFill>
            </a:ext>
          </a:extLst>
        </p:spPr>
      </p:pic>
      <p:pic>
        <p:nvPicPr>
          <p:cNvPr id="22"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6435" y="5901657"/>
            <a:ext cx="643060" cy="7552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3" name="TextBox 22"/>
          <p:cNvSpPr txBox="1"/>
          <p:nvPr/>
        </p:nvSpPr>
        <p:spPr>
          <a:xfrm>
            <a:off x="1408654" y="5904874"/>
            <a:ext cx="1039110" cy="523220"/>
          </a:xfrm>
          <a:prstGeom prst="rect">
            <a:avLst/>
          </a:prstGeom>
          <a:noFill/>
        </p:spPr>
        <p:txBody>
          <a:bodyPr wrap="square" rtlCol="0">
            <a:spAutoFit/>
          </a:bodyPr>
          <a:lstStyle/>
          <a:p>
            <a:r>
              <a:rPr lang="en-US" sz="1400">
                <a:latin typeface="Gill Sans MT" panose="020B0502020104020203" pitchFamily="34" charset="0"/>
                <a:cs typeface="Courier New" panose="02070309020205020404" pitchFamily="49" charset="0"/>
              </a:rPr>
              <a:t>Param1=8</a:t>
            </a:r>
          </a:p>
          <a:p>
            <a:r>
              <a:rPr lang="en-US" sz="1400">
                <a:latin typeface="Gill Sans MT" panose="020B0502020104020203" pitchFamily="34" charset="0"/>
                <a:cs typeface="Courier New" panose="02070309020205020404" pitchFamily="49" charset="0"/>
              </a:rPr>
              <a:t>Param2=16</a:t>
            </a:r>
          </a:p>
        </p:txBody>
      </p:sp>
      <p:sp>
        <p:nvSpPr>
          <p:cNvPr id="5" name="TextBox 4">
            <a:extLst>
              <a:ext uri="{FF2B5EF4-FFF2-40B4-BE49-F238E27FC236}">
                <a16:creationId xmlns:a16="http://schemas.microsoft.com/office/drawing/2014/main" id="{66CD50F4-0D6B-0E41-BB19-720049962758}"/>
              </a:ext>
            </a:extLst>
          </p:cNvPr>
          <p:cNvSpPr txBox="1"/>
          <p:nvPr/>
        </p:nvSpPr>
        <p:spPr>
          <a:xfrm>
            <a:off x="7090172" y="6354573"/>
            <a:ext cx="1805302" cy="584775"/>
          </a:xfrm>
          <a:prstGeom prst="rect">
            <a:avLst/>
          </a:prstGeom>
          <a:noFill/>
        </p:spPr>
        <p:txBody>
          <a:bodyPr wrap="none" rtlCol="0">
            <a:spAutoFit/>
          </a:bodyPr>
          <a:lstStyle/>
          <a:p>
            <a:r>
              <a:rPr lang="en-US" sz="1400" dirty="0"/>
              <a:t>(From Sücüllü 2014)</a:t>
            </a:r>
          </a:p>
          <a:p>
            <a:endParaRPr lang="en-US" dirty="0"/>
          </a:p>
        </p:txBody>
      </p:sp>
    </p:spTree>
    <p:extLst>
      <p:ext uri="{BB962C8B-B14F-4D97-AF65-F5344CB8AC3E}">
        <p14:creationId xmlns:p14="http://schemas.microsoft.com/office/powerpoint/2010/main" val="36787963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32656"/>
            <a:ext cx="8229600" cy="720080"/>
          </a:xfrm>
        </p:spPr>
        <p:txBody>
          <a:bodyPr/>
          <a:lstStyle/>
          <a:p>
            <a:r>
              <a:rPr lang="en-US" sz="3200" dirty="0"/>
              <a:t>Usage Modes</a:t>
            </a:r>
            <a:r>
              <a:rPr lang="tr-TR" sz="3200" dirty="0"/>
              <a:t> of (ISTS, </a:t>
            </a:r>
            <a:r>
              <a:rPr lang="tr-TR" sz="3200" dirty="0" err="1"/>
              <a:t>SiS</a:t>
            </a:r>
            <a:r>
              <a:rPr lang="tr-TR" sz="3200" dirty="0"/>
              <a:t>, BATS…)</a:t>
            </a:r>
            <a:endParaRPr lang="en-US" sz="3200" dirty="0"/>
          </a:p>
        </p:txBody>
      </p:sp>
      <p:sp>
        <p:nvSpPr>
          <p:cNvPr id="3" name="Content Placeholder 2"/>
          <p:cNvSpPr>
            <a:spLocks noGrp="1"/>
          </p:cNvSpPr>
          <p:nvPr>
            <p:ph idx="1"/>
          </p:nvPr>
        </p:nvSpPr>
        <p:spPr>
          <a:xfrm>
            <a:off x="683568" y="1166018"/>
            <a:ext cx="8229600" cy="4525963"/>
          </a:xfrm>
        </p:spPr>
        <p:txBody>
          <a:bodyPr>
            <a:noAutofit/>
          </a:bodyPr>
          <a:lstStyle/>
          <a:p>
            <a:pPr>
              <a:spcAft>
                <a:spcPts val="600"/>
              </a:spcAft>
            </a:pPr>
            <a:r>
              <a:rPr lang="en-US" sz="2000" dirty="0"/>
              <a:t>Indirect structure testing</a:t>
            </a:r>
          </a:p>
          <a:p>
            <a:pPr lvl="1">
              <a:spcAft>
                <a:spcPts val="600"/>
              </a:spcAft>
            </a:pPr>
            <a:r>
              <a:rPr lang="en-US" sz="2000" dirty="0"/>
              <a:t>Extreme condition hypothesis testing...</a:t>
            </a:r>
          </a:p>
          <a:p>
            <a:pPr>
              <a:spcAft>
                <a:spcPts val="600"/>
              </a:spcAft>
            </a:pPr>
            <a:r>
              <a:rPr lang="en-US" sz="2000" dirty="0"/>
              <a:t>Sensitivity analysis (by behavior pattern space)</a:t>
            </a:r>
          </a:p>
          <a:p>
            <a:pPr lvl="1">
              <a:spcAft>
                <a:spcPts val="600"/>
              </a:spcAft>
            </a:pPr>
            <a:r>
              <a:rPr lang="en-US" sz="2000" dirty="0"/>
              <a:t>Behavior pattern sensitivity with respect to parameter changes</a:t>
            </a:r>
          </a:p>
          <a:p>
            <a:pPr>
              <a:spcAft>
                <a:spcPts val="600"/>
              </a:spcAft>
            </a:pPr>
            <a:r>
              <a:rPr lang="en-US" sz="2000" dirty="0"/>
              <a:t>Model calibration</a:t>
            </a:r>
          </a:p>
          <a:p>
            <a:pPr lvl="1">
              <a:spcAft>
                <a:spcPts val="600"/>
              </a:spcAft>
            </a:pPr>
            <a:r>
              <a:rPr lang="en-US" sz="2000" dirty="0"/>
              <a:t>Automated parameter calibration based on input (real) behavior patterns</a:t>
            </a:r>
          </a:p>
          <a:p>
            <a:pPr>
              <a:spcAft>
                <a:spcPts val="600"/>
              </a:spcAft>
            </a:pPr>
            <a:r>
              <a:rPr lang="en-US" sz="2000" dirty="0"/>
              <a:t>Policy analysis and design</a:t>
            </a:r>
          </a:p>
          <a:p>
            <a:pPr lvl="1">
              <a:spcAft>
                <a:spcPts val="600"/>
              </a:spcAft>
            </a:pPr>
            <a:r>
              <a:rPr lang="en-US" sz="2000" dirty="0"/>
              <a:t>Policy parameter(s) specification based on desired behavior patterns</a:t>
            </a:r>
          </a:p>
          <a:p>
            <a:pPr marL="457200" lvl="1" indent="0">
              <a:spcAft>
                <a:spcPts val="600"/>
              </a:spcAft>
              <a:buNone/>
            </a:pPr>
            <a:endParaRPr lang="en-US" sz="2000" dirty="0"/>
          </a:p>
          <a:p>
            <a:pPr>
              <a:spcAft>
                <a:spcPts val="600"/>
              </a:spcAft>
            </a:pPr>
            <a:r>
              <a:rPr lang="en-US" sz="2000" dirty="0"/>
              <a:t>Statistical behavior pattern validity testing</a:t>
            </a:r>
          </a:p>
          <a:p>
            <a:pPr lvl="1">
              <a:spcAft>
                <a:spcPts val="600"/>
              </a:spcAft>
            </a:pPr>
            <a:r>
              <a:rPr lang="en-US" sz="2000" dirty="0"/>
              <a:t>Barlas’ Multi-Step Procedure and Graphical Inspection</a:t>
            </a:r>
          </a:p>
        </p:txBody>
      </p:sp>
    </p:spTree>
    <p:extLst>
      <p:ext uri="{BB962C8B-B14F-4D97-AF65-F5344CB8AC3E}">
        <p14:creationId xmlns:p14="http://schemas.microsoft.com/office/powerpoint/2010/main" val="23279392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98244-4635-7342-93D3-16B50048F43F}"/>
              </a:ext>
            </a:extLst>
          </p:cNvPr>
          <p:cNvSpPr>
            <a:spLocks noGrp="1"/>
          </p:cNvSpPr>
          <p:nvPr>
            <p:ph type="title"/>
          </p:nvPr>
        </p:nvSpPr>
        <p:spPr>
          <a:xfrm>
            <a:off x="457200" y="274638"/>
            <a:ext cx="8229600" cy="922114"/>
          </a:xfrm>
        </p:spPr>
        <p:txBody>
          <a:bodyPr/>
          <a:lstStyle/>
          <a:p>
            <a:r>
              <a:rPr lang="en-US" sz="3200"/>
              <a:t>Model Quality/Credibility must be ‘built-in’, </a:t>
            </a:r>
            <a:br>
              <a:rPr lang="en-US" sz="3200"/>
            </a:br>
            <a:r>
              <a:rPr lang="en-US" sz="3200"/>
              <a:t>not ‘inspected-in’</a:t>
            </a:r>
          </a:p>
        </p:txBody>
      </p:sp>
      <p:sp>
        <p:nvSpPr>
          <p:cNvPr id="3" name="Content Placeholder 2">
            <a:extLst>
              <a:ext uri="{FF2B5EF4-FFF2-40B4-BE49-F238E27FC236}">
                <a16:creationId xmlns:a16="http://schemas.microsoft.com/office/drawing/2014/main" id="{58344D0E-46F1-EA46-BA9C-77086B5C4E01}"/>
              </a:ext>
            </a:extLst>
          </p:cNvPr>
          <p:cNvSpPr>
            <a:spLocks noGrp="1"/>
          </p:cNvSpPr>
          <p:nvPr>
            <p:ph idx="1"/>
          </p:nvPr>
        </p:nvSpPr>
        <p:spPr>
          <a:xfrm>
            <a:off x="457200" y="1340768"/>
            <a:ext cx="8229600" cy="4785395"/>
          </a:xfrm>
        </p:spPr>
        <p:txBody>
          <a:bodyPr/>
          <a:lstStyle/>
          <a:p>
            <a:r>
              <a:rPr lang="en-US" sz="2400"/>
              <a:t>Confidence building in a model starts with problem identification and continues all the way to model implementation (in applied modeling) </a:t>
            </a:r>
          </a:p>
          <a:p>
            <a:r>
              <a:rPr lang="en-US" sz="2400"/>
              <a:t>So it is not a single step in SD methodology; it is part of </a:t>
            </a:r>
            <a:r>
              <a:rPr lang="en-US" sz="2400" i="1"/>
              <a:t>all steps </a:t>
            </a:r>
            <a:r>
              <a:rPr lang="en-US" sz="2400"/>
              <a:t>and involves many feedback iterations.</a:t>
            </a:r>
          </a:p>
          <a:p>
            <a:r>
              <a:rPr lang="en-US" sz="2400"/>
              <a:t>A minimum checklist towards ’built-in’ model quality:</a:t>
            </a:r>
          </a:p>
          <a:p>
            <a:pPr lvl="1"/>
            <a:r>
              <a:rPr lang="en-US" sz="2000"/>
              <a:t>Do I have a clear and specific enough dynamic problem? What is the reference problem behavior? (By numeric data, or by qualitative plots) What is the specific </a:t>
            </a:r>
            <a:r>
              <a:rPr lang="en-US" sz="2000" i="1"/>
              <a:t>purpose</a:t>
            </a:r>
            <a:r>
              <a:rPr lang="en-US" sz="2000"/>
              <a:t> of the project?</a:t>
            </a:r>
          </a:p>
          <a:p>
            <a:pPr lvl="1"/>
            <a:r>
              <a:rPr lang="en-US" sz="2000"/>
              <a:t>What is the proper time horizon? Hence the proper time unit?</a:t>
            </a:r>
          </a:p>
          <a:p>
            <a:pPr lvl="1"/>
            <a:r>
              <a:rPr lang="en-US" sz="2000"/>
              <a:t>Do all my variables, parameters and equations have explainable real meanings?</a:t>
            </a:r>
          </a:p>
          <a:p>
            <a:pPr lvl="1"/>
            <a:r>
              <a:rPr lang="en-US" sz="2000"/>
              <a:t>Have I examined the literature and used the relevant established structures and equations?</a:t>
            </a:r>
          </a:p>
          <a:p>
            <a:pPr lvl="1"/>
            <a:endParaRPr lang="en-US" sz="2000"/>
          </a:p>
          <a:p>
            <a:pPr lvl="1"/>
            <a:endParaRPr lang="en-US" sz="2000"/>
          </a:p>
          <a:p>
            <a:pPr marL="457200" lvl="1" indent="0">
              <a:buNone/>
            </a:pPr>
            <a:endParaRPr lang="en-US" sz="2000"/>
          </a:p>
          <a:p>
            <a:pPr lvl="1"/>
            <a:endParaRPr lang="en-US" sz="2000"/>
          </a:p>
          <a:p>
            <a:pPr lvl="1"/>
            <a:endParaRPr lang="en-US" sz="2000"/>
          </a:p>
        </p:txBody>
      </p:sp>
    </p:spTree>
    <p:extLst>
      <p:ext uri="{BB962C8B-B14F-4D97-AF65-F5344CB8AC3E}">
        <p14:creationId xmlns:p14="http://schemas.microsoft.com/office/powerpoint/2010/main" val="28193616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DB096F-DFAB-2746-8773-50F1AAF6050D}"/>
              </a:ext>
            </a:extLst>
          </p:cNvPr>
          <p:cNvSpPr>
            <a:spLocks noGrp="1"/>
          </p:cNvSpPr>
          <p:nvPr>
            <p:ph idx="1"/>
          </p:nvPr>
        </p:nvSpPr>
        <p:spPr>
          <a:xfrm>
            <a:off x="457200" y="260648"/>
            <a:ext cx="8229600" cy="5865515"/>
          </a:xfrm>
        </p:spPr>
        <p:txBody>
          <a:bodyPr/>
          <a:lstStyle/>
          <a:p>
            <a:pPr lvl="1"/>
            <a:r>
              <a:rPr lang="en-US" sz="2000"/>
              <a:t>Have I avoided </a:t>
            </a:r>
            <a:r>
              <a:rPr lang="en-US" sz="2000" i="1"/>
              <a:t>copying</a:t>
            </a:r>
            <a:r>
              <a:rPr lang="en-US" sz="2000"/>
              <a:t> structures and equations from literature, w/o understanding and scrutinizing them?</a:t>
            </a:r>
          </a:p>
          <a:p>
            <a:pPr lvl="1"/>
            <a:r>
              <a:rPr lang="en-US" sz="2000"/>
              <a:t>Have I used the established ‘principles of good equation and function formulation’ in all my formulations?</a:t>
            </a:r>
          </a:p>
          <a:p>
            <a:pPr lvl="1"/>
            <a:r>
              <a:rPr lang="en-US" sz="2000"/>
              <a:t>Do all my variables and parameters have meaningful units and does unit consistency automatically hold in each equation?</a:t>
            </a:r>
          </a:p>
          <a:p>
            <a:pPr lvl="1"/>
            <a:r>
              <a:rPr lang="en-US" sz="2000"/>
              <a:t>Does each equation pass extreme condition tests?</a:t>
            </a:r>
          </a:p>
          <a:p>
            <a:pPr lvl="1"/>
            <a:r>
              <a:rPr lang="en-US" sz="2000"/>
              <a:t>Have I looked for and used the available data (numeric or qualitative) to estimate the parameter values? </a:t>
            </a:r>
          </a:p>
          <a:p>
            <a:pPr lvl="1"/>
            <a:r>
              <a:rPr lang="en-US" sz="2000"/>
              <a:t>Do my initial model size and boundary seem ‘right’? (Not too narrow to address the problem, and not unnecessarily too big) </a:t>
            </a:r>
          </a:p>
          <a:p>
            <a:pPr lvl="1"/>
            <a:r>
              <a:rPr lang="en-US" sz="2000"/>
              <a:t>Have I been </a:t>
            </a:r>
            <a:r>
              <a:rPr lang="en-US" sz="2000" i="1"/>
              <a:t>patient enough </a:t>
            </a:r>
            <a:r>
              <a:rPr lang="en-US" sz="2000"/>
              <a:t>not to start using software/ simulations until I am confident enough about the quality of my model? </a:t>
            </a:r>
          </a:p>
          <a:p>
            <a:pPr lvl="1"/>
            <a:r>
              <a:rPr lang="en-US" sz="2000"/>
              <a:t>Is my model time-continuous, discrete or hybrid? </a:t>
            </a:r>
          </a:p>
          <a:p>
            <a:pPr lvl="1"/>
            <a:r>
              <a:rPr lang="en-US" sz="2000"/>
              <a:t>If continuous, have I done enough simulation experiments to make sure that my dt is small enough not cause any erroneous behaviors?</a:t>
            </a:r>
          </a:p>
          <a:p>
            <a:pPr marL="457200" lvl="1" indent="0">
              <a:buNone/>
            </a:pPr>
            <a:r>
              <a:rPr lang="en-US" sz="2000"/>
              <a:t>    (always remembering that this dt has </a:t>
            </a:r>
            <a:r>
              <a:rPr lang="en-US" sz="2000" i="1"/>
              <a:t>no</a:t>
            </a:r>
            <a:r>
              <a:rPr lang="en-US" sz="2000"/>
              <a:t> real-life meaning!</a:t>
            </a:r>
            <a:r>
              <a:rPr lang="en-US" sz="2000">
                <a:sym typeface="Wingdings" pitchFamily="2" charset="2"/>
              </a:rPr>
              <a:t>)</a:t>
            </a:r>
            <a:endParaRPr lang="en-US" altLang="en-US" sz="2000"/>
          </a:p>
          <a:p>
            <a:pPr lvl="1"/>
            <a:endParaRPr lang="en-US" sz="2000"/>
          </a:p>
          <a:p>
            <a:pPr lvl="1"/>
            <a:endParaRPr lang="en-US" sz="2000">
              <a:sym typeface="Wingdings" pitchFamily="2" charset="2"/>
            </a:endParaRPr>
          </a:p>
          <a:p>
            <a:pPr lvl="1"/>
            <a:endParaRPr lang="en-US" sz="2000"/>
          </a:p>
          <a:p>
            <a:pPr marL="0" indent="0">
              <a:buNone/>
            </a:pPr>
            <a:r>
              <a:rPr lang="en-US" sz="2000"/>
              <a:t>     </a:t>
            </a:r>
          </a:p>
        </p:txBody>
      </p:sp>
    </p:spTree>
    <p:extLst>
      <p:ext uri="{BB962C8B-B14F-4D97-AF65-F5344CB8AC3E}">
        <p14:creationId xmlns:p14="http://schemas.microsoft.com/office/powerpoint/2010/main" val="39732933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A233D8-5F99-254A-9358-CFED18CE5567}"/>
              </a:ext>
            </a:extLst>
          </p:cNvPr>
          <p:cNvSpPr>
            <a:spLocks noGrp="1"/>
          </p:cNvSpPr>
          <p:nvPr>
            <p:ph idx="1"/>
          </p:nvPr>
        </p:nvSpPr>
        <p:spPr>
          <a:xfrm>
            <a:off x="457200" y="548680"/>
            <a:ext cx="8229600" cy="5577483"/>
          </a:xfrm>
        </p:spPr>
        <p:txBody>
          <a:bodyPr/>
          <a:lstStyle/>
          <a:p>
            <a:pPr lvl="1"/>
            <a:r>
              <a:rPr lang="en-US" altLang="en-US" sz="2000"/>
              <a:t>Have I done proper </a:t>
            </a:r>
            <a:r>
              <a:rPr lang="en-US" altLang="en-US" sz="2000" i="1"/>
              <a:t>verification</a:t>
            </a:r>
            <a:r>
              <a:rPr lang="en-US" altLang="en-US" sz="2000"/>
              <a:t> (consistency) tests: Does the </a:t>
            </a:r>
            <a:r>
              <a:rPr lang="en-US" altLang="en-US" sz="2000" i="1"/>
              <a:t>simulation</a:t>
            </a:r>
            <a:r>
              <a:rPr lang="en-US" altLang="en-US" sz="2000"/>
              <a:t> model accurately represent my </a:t>
            </a:r>
            <a:r>
              <a:rPr lang="en-US" altLang="en-US" sz="2000" i="1"/>
              <a:t>conceptual</a:t>
            </a:r>
            <a:r>
              <a:rPr lang="en-US" altLang="en-US" sz="2000"/>
              <a:t> model? Does it do what I intend to do?</a:t>
            </a:r>
          </a:p>
          <a:p>
            <a:pPr lvl="1"/>
            <a:r>
              <a:rPr lang="en-US" altLang="en-US" sz="2000"/>
              <a:t>Have I tested the sub-structures of the model by partial structure simulations?</a:t>
            </a:r>
          </a:p>
          <a:p>
            <a:pPr lvl="1"/>
            <a:r>
              <a:rPr lang="en-US" altLang="en-US" sz="2000"/>
              <a:t>Have I tested the structure of the model indirectly, by a series of extreme condition (and other special) simulation runs?</a:t>
            </a:r>
          </a:p>
          <a:p>
            <a:pPr lvl="1"/>
            <a:r>
              <a:rPr lang="en-US" altLang="en-US" sz="2000"/>
              <a:t>Have I tested the sensitivity of the model behavior to (uncertain) parameters, by sensitivity simulations?</a:t>
            </a:r>
          </a:p>
          <a:p>
            <a:pPr lvl="1"/>
            <a:r>
              <a:rPr lang="en-US" altLang="en-US" sz="2000"/>
              <a:t>Can my base model reproduce the reference dynamic behavior patterns (the ‘problem’) of concern ‘close enough’? </a:t>
            </a:r>
          </a:p>
          <a:p>
            <a:pPr lvl="1"/>
            <a:r>
              <a:rPr lang="en-US" sz="2000">
                <a:sym typeface="Wingdings" pitchFamily="2" charset="2"/>
              </a:rPr>
              <a:t>...</a:t>
            </a:r>
          </a:p>
          <a:p>
            <a:pPr lvl="1"/>
            <a:r>
              <a:rPr lang="en-US" sz="2000">
                <a:sym typeface="Wingdings" pitchFamily="2" charset="2"/>
              </a:rPr>
              <a:t>Do I have a complete and clear model documentation?</a:t>
            </a:r>
          </a:p>
          <a:p>
            <a:pPr lvl="1"/>
            <a:endParaRPr lang="en-US" sz="2000">
              <a:sym typeface="Wingdings" pitchFamily="2" charset="2"/>
            </a:endParaRPr>
          </a:p>
          <a:p>
            <a:pPr marL="457200" lvl="1" indent="0">
              <a:buNone/>
            </a:pPr>
            <a:r>
              <a:rPr lang="en-US" sz="2000">
                <a:sym typeface="Wingdings" pitchFamily="2" charset="2"/>
              </a:rPr>
              <a:t>* When one takes a look at the model, does she get ‘a warm feeling inside’ (in the stomach) ?  (Q: who said this?)</a:t>
            </a:r>
          </a:p>
          <a:p>
            <a:pPr lvl="1"/>
            <a:endParaRPr lang="en-US" sz="2000">
              <a:sym typeface="Wingdings" pitchFamily="2" charset="2"/>
            </a:endParaRPr>
          </a:p>
          <a:p>
            <a:pPr marL="0" indent="0">
              <a:buNone/>
            </a:pPr>
            <a:endParaRPr lang="en-US" sz="2000">
              <a:sym typeface="Wingdings" pitchFamily="2" charset="2"/>
            </a:endParaRPr>
          </a:p>
          <a:p>
            <a:pPr marL="0" indent="0">
              <a:buNone/>
            </a:pPr>
            <a:endParaRPr lang="en-US" sz="2000">
              <a:sym typeface="Wingdings" pitchFamily="2" charset="2"/>
            </a:endParaRPr>
          </a:p>
        </p:txBody>
      </p:sp>
    </p:spTree>
    <p:extLst>
      <p:ext uri="{BB962C8B-B14F-4D97-AF65-F5344CB8AC3E}">
        <p14:creationId xmlns:p14="http://schemas.microsoft.com/office/powerpoint/2010/main" val="22693066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1F0A5-E97D-4041-B0B7-432B511D8AD9}"/>
              </a:ext>
            </a:extLst>
          </p:cNvPr>
          <p:cNvSpPr>
            <a:spLocks noGrp="1"/>
          </p:cNvSpPr>
          <p:nvPr>
            <p:ph type="title"/>
          </p:nvPr>
        </p:nvSpPr>
        <p:spPr>
          <a:xfrm>
            <a:off x="457200" y="274638"/>
            <a:ext cx="8229600" cy="922114"/>
          </a:xfrm>
        </p:spPr>
        <p:txBody>
          <a:bodyPr/>
          <a:lstStyle/>
          <a:p>
            <a:r>
              <a:rPr lang="en-US" sz="3200" dirty="0"/>
              <a:t>Final Thoughts on Miscellaneous issues...</a:t>
            </a:r>
          </a:p>
        </p:txBody>
      </p:sp>
      <p:sp>
        <p:nvSpPr>
          <p:cNvPr id="3" name="Content Placeholder 2">
            <a:extLst>
              <a:ext uri="{FF2B5EF4-FFF2-40B4-BE49-F238E27FC236}">
                <a16:creationId xmlns:a16="http://schemas.microsoft.com/office/drawing/2014/main" id="{9FC43E8C-966A-FA47-A5BE-4F0869B8A5A1}"/>
              </a:ext>
            </a:extLst>
          </p:cNvPr>
          <p:cNvSpPr>
            <a:spLocks noGrp="1"/>
          </p:cNvSpPr>
          <p:nvPr>
            <p:ph idx="1"/>
          </p:nvPr>
        </p:nvSpPr>
        <p:spPr>
          <a:xfrm>
            <a:off x="457200" y="1340768"/>
            <a:ext cx="8229600" cy="4968552"/>
          </a:xfrm>
        </p:spPr>
        <p:txBody>
          <a:bodyPr/>
          <a:lstStyle/>
          <a:p>
            <a:r>
              <a:rPr lang="en-US" sz="2400" dirty="0"/>
              <a:t>First, what </a:t>
            </a:r>
            <a:r>
              <a:rPr lang="en-US" sz="2400" i="1" dirty="0"/>
              <a:t>is</a:t>
            </a:r>
            <a:r>
              <a:rPr lang="en-US" sz="2400" dirty="0"/>
              <a:t> SD? </a:t>
            </a:r>
            <a:r>
              <a:rPr lang="en-US" sz="2000" dirty="0"/>
              <a:t>A simple definition: A </a:t>
            </a:r>
            <a:r>
              <a:rPr lang="en-US" sz="2000" i="1" dirty="0"/>
              <a:t>methodology</a:t>
            </a:r>
            <a:r>
              <a:rPr lang="en-US" sz="2000" dirty="0"/>
              <a:t> to apply </a:t>
            </a:r>
            <a:r>
              <a:rPr lang="en-US" sz="2000" i="1" dirty="0"/>
              <a:t>systems</a:t>
            </a:r>
            <a:r>
              <a:rPr lang="en-US" sz="2000" dirty="0"/>
              <a:t> science and philosophy to </a:t>
            </a:r>
            <a:r>
              <a:rPr lang="en-US" sz="2000" i="1" dirty="0"/>
              <a:t>dynamic</a:t>
            </a:r>
            <a:r>
              <a:rPr lang="en-US" sz="2000" dirty="0"/>
              <a:t> </a:t>
            </a:r>
            <a:r>
              <a:rPr lang="en-US" sz="2000" i="1" dirty="0"/>
              <a:t>human</a:t>
            </a:r>
            <a:r>
              <a:rPr lang="en-US" sz="2000" dirty="0"/>
              <a:t> problems of </a:t>
            </a:r>
            <a:r>
              <a:rPr lang="en-US" sz="2000" i="1" dirty="0"/>
              <a:t>endogenous</a:t>
            </a:r>
            <a:r>
              <a:rPr lang="en-US" sz="2000" dirty="0"/>
              <a:t> (</a:t>
            </a:r>
            <a:r>
              <a:rPr lang="en-US" sz="2000" i="1" dirty="0"/>
              <a:t>feedback</a:t>
            </a:r>
            <a:r>
              <a:rPr lang="en-US" sz="2000" dirty="0"/>
              <a:t>) origin. </a:t>
            </a:r>
          </a:p>
          <a:p>
            <a:r>
              <a:rPr lang="en-US" sz="2400" dirty="0"/>
              <a:t>Two ‘infamous’ questions:</a:t>
            </a:r>
          </a:p>
          <a:p>
            <a:r>
              <a:rPr lang="en-US" sz="2400" dirty="0"/>
              <a:t>1- Does SD </a:t>
            </a:r>
            <a:r>
              <a:rPr lang="en-US" sz="2400" i="1" dirty="0"/>
              <a:t>have to be </a:t>
            </a:r>
            <a:r>
              <a:rPr lang="en-US" sz="2400" dirty="0"/>
              <a:t>quantitative (simulation-based)?</a:t>
            </a:r>
          </a:p>
          <a:p>
            <a:pPr>
              <a:buFontTx/>
              <a:buChar char="-"/>
            </a:pPr>
            <a:r>
              <a:rPr lang="en-US" sz="2000" dirty="0"/>
              <a:t>No. It can be qualitative, it depends...</a:t>
            </a:r>
          </a:p>
          <a:p>
            <a:pPr>
              <a:buFontTx/>
              <a:buChar char="-"/>
            </a:pPr>
            <a:r>
              <a:rPr lang="en-US" sz="2000" dirty="0"/>
              <a:t>But JW Forrester said (paraphrasing): ‘without simulation, the conclusions you derive  about the model are likely to be wrong. One cannot mentally simulate a high-order non-linear, feedback model’</a:t>
            </a:r>
          </a:p>
          <a:p>
            <a:pPr>
              <a:buFontTx/>
              <a:buChar char="-"/>
            </a:pPr>
            <a:r>
              <a:rPr lang="en-US" sz="2000" dirty="0"/>
              <a:t>True, but incomplete: many times we are unable to build a credible, well-formulated and tested simulation model (b/c of problem structure, project constraints, modeling team skills, project stakeholders, </a:t>
            </a:r>
            <a:r>
              <a:rPr lang="en-US" sz="2000" dirty="0" err="1"/>
              <a:t>etc</a:t>
            </a:r>
            <a:r>
              <a:rPr lang="en-US" sz="2000" dirty="0"/>
              <a:t>). It is much better to keep such a model qualitative and use it as a ‘thinking facilitator’. Simulating a weak and incomplete model is the worst path.</a:t>
            </a:r>
          </a:p>
          <a:p>
            <a:pPr marL="0" indent="0">
              <a:buNone/>
            </a:pPr>
            <a:endParaRPr lang="en-TR" sz="2000" dirty="0"/>
          </a:p>
          <a:p>
            <a:pPr marL="0" indent="0">
              <a:buNone/>
            </a:pPr>
            <a:r>
              <a:rPr lang="en-US" sz="2400" dirty="0"/>
              <a:t>  </a:t>
            </a:r>
            <a:endParaRPr lang="en-TR" sz="2400" dirty="0"/>
          </a:p>
        </p:txBody>
      </p:sp>
    </p:spTree>
    <p:extLst>
      <p:ext uri="{BB962C8B-B14F-4D97-AF65-F5344CB8AC3E}">
        <p14:creationId xmlns:p14="http://schemas.microsoft.com/office/powerpoint/2010/main" val="14388909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3F14B-1EA5-7143-89F1-B4B8CD3988F4}"/>
              </a:ext>
            </a:extLst>
          </p:cNvPr>
          <p:cNvSpPr>
            <a:spLocks noGrp="1"/>
          </p:cNvSpPr>
          <p:nvPr>
            <p:ph type="title"/>
          </p:nvPr>
        </p:nvSpPr>
        <p:spPr/>
        <p:txBody>
          <a:bodyPr/>
          <a:lstStyle/>
          <a:p>
            <a:r>
              <a:rPr lang="en-TR" sz="3200"/>
              <a:t>I- An Overview of the Journey</a:t>
            </a:r>
          </a:p>
        </p:txBody>
      </p:sp>
      <p:sp>
        <p:nvSpPr>
          <p:cNvPr id="3" name="Content Placeholder 2">
            <a:extLst>
              <a:ext uri="{FF2B5EF4-FFF2-40B4-BE49-F238E27FC236}">
                <a16:creationId xmlns:a16="http://schemas.microsoft.com/office/drawing/2014/main" id="{A8B875C2-E280-A749-B185-3929F5D245AD}"/>
              </a:ext>
            </a:extLst>
          </p:cNvPr>
          <p:cNvSpPr>
            <a:spLocks noGrp="1"/>
          </p:cNvSpPr>
          <p:nvPr>
            <p:ph idx="1"/>
          </p:nvPr>
        </p:nvSpPr>
        <p:spPr>
          <a:xfrm>
            <a:off x="531235" y="1391232"/>
            <a:ext cx="8147248" cy="4387626"/>
          </a:xfrm>
        </p:spPr>
        <p:txBody>
          <a:bodyPr/>
          <a:lstStyle/>
          <a:p>
            <a:r>
              <a:rPr lang="en-US" sz="2400" dirty="0"/>
              <a:t>Miami University, Faculty Member, Systems Analysis Dept, Oxford, Ohio (1985-1992)</a:t>
            </a:r>
          </a:p>
          <a:p>
            <a:pPr lvl="1"/>
            <a:r>
              <a:rPr lang="en-US" sz="2000" dirty="0"/>
              <a:t>Simulation, various modeling courses, and system dynamics</a:t>
            </a:r>
            <a:endParaRPr lang="en-US" dirty="0"/>
          </a:p>
          <a:p>
            <a:r>
              <a:rPr lang="en-US" sz="2400" dirty="0"/>
              <a:t>Boğaziçi University, Faculty, Industrial Engineering Dept, Istanbul, (1993 - present)</a:t>
            </a:r>
          </a:p>
          <a:p>
            <a:pPr lvl="1"/>
            <a:r>
              <a:rPr lang="en-US" sz="2000" dirty="0"/>
              <a:t>Simulation, two systems science and two system dynamics courses...</a:t>
            </a:r>
          </a:p>
          <a:p>
            <a:pPr lvl="1"/>
            <a:r>
              <a:rPr lang="en-US" sz="2000" dirty="0"/>
              <a:t>SESYDN Group/Lab and research in ‘systems’ and SD...</a:t>
            </a:r>
            <a:endParaRPr lang="en-US" sz="2400" dirty="0"/>
          </a:p>
          <a:p>
            <a:r>
              <a:rPr lang="en-US" sz="2400" dirty="0"/>
              <a:t>Brief sabbatical visits at: </a:t>
            </a:r>
          </a:p>
          <a:p>
            <a:pPr lvl="1"/>
            <a:r>
              <a:rPr lang="en-US" sz="2000" dirty="0"/>
              <a:t>University of Bergen; MIT Sloan School; Radboud University, Nijmegen; National University of Ireland, Galway; New York University, School of Global Public Health. </a:t>
            </a:r>
            <a:r>
              <a:rPr lang="en-TR" sz="2000" dirty="0"/>
              <a:t>  </a:t>
            </a:r>
          </a:p>
          <a:p>
            <a:pPr lvl="1"/>
            <a:endParaRPr lang="en-TR" sz="2000" dirty="0"/>
          </a:p>
          <a:p>
            <a:pPr lvl="1"/>
            <a:endParaRPr lang="en-US" sz="2000" dirty="0"/>
          </a:p>
          <a:p>
            <a:pPr lvl="1"/>
            <a:endParaRPr lang="en-US" sz="2000" dirty="0"/>
          </a:p>
          <a:p>
            <a:pPr lvl="1"/>
            <a:endParaRPr lang="en-US" sz="2000" dirty="0"/>
          </a:p>
        </p:txBody>
      </p:sp>
    </p:spTree>
    <p:extLst>
      <p:ext uri="{BB962C8B-B14F-4D97-AF65-F5344CB8AC3E}">
        <p14:creationId xmlns:p14="http://schemas.microsoft.com/office/powerpoint/2010/main" val="19803193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9AE8E8-4257-8343-8EBE-5C6967B69207}"/>
              </a:ext>
            </a:extLst>
          </p:cNvPr>
          <p:cNvSpPr>
            <a:spLocks noGrp="1"/>
          </p:cNvSpPr>
          <p:nvPr>
            <p:ph idx="1"/>
          </p:nvPr>
        </p:nvSpPr>
        <p:spPr>
          <a:xfrm>
            <a:off x="457200" y="548680"/>
            <a:ext cx="8291264" cy="5577483"/>
          </a:xfrm>
        </p:spPr>
        <p:txBody>
          <a:bodyPr/>
          <a:lstStyle/>
          <a:p>
            <a:r>
              <a:rPr lang="en-US" sz="2000" dirty="0"/>
              <a:t>But qualitative should not mean </a:t>
            </a:r>
            <a:r>
              <a:rPr lang="en-US" sz="2000" i="1" dirty="0"/>
              <a:t>casual</a:t>
            </a:r>
            <a:r>
              <a:rPr lang="en-US" sz="2000" dirty="0"/>
              <a:t>. Qualitative model can and should still obey the rules of (qualitative) scientific rigor. Qualitative sociology, political philosophy and psychology are rigorous. So should be qualitative SD.  </a:t>
            </a:r>
          </a:p>
          <a:p>
            <a:r>
              <a:rPr lang="en-US" sz="2000" dirty="0"/>
              <a:t>Pros </a:t>
            </a:r>
            <a:r>
              <a:rPr lang="en-US" sz="2000" i="1" dirty="0"/>
              <a:t>and</a:t>
            </a:r>
            <a:r>
              <a:rPr lang="en-US" sz="2000" dirty="0"/>
              <a:t> cons of proliferation of software that facilitate modeling and simulation</a:t>
            </a:r>
          </a:p>
          <a:p>
            <a:r>
              <a:rPr lang="en-US" sz="2000" dirty="0"/>
              <a:t>Need for standardized credibility and validity testing</a:t>
            </a:r>
          </a:p>
          <a:p>
            <a:r>
              <a:rPr lang="en-US" sz="2000" dirty="0"/>
              <a:t>Need for standardized model replication</a:t>
            </a:r>
          </a:p>
          <a:p>
            <a:r>
              <a:rPr lang="en-US" sz="2400" dirty="0"/>
              <a:t>2- Should I use SD, or agent-based, or discrete-event..?</a:t>
            </a:r>
          </a:p>
          <a:p>
            <a:pPr>
              <a:buFontTx/>
              <a:buChar char="-"/>
            </a:pPr>
            <a:r>
              <a:rPr lang="en-US" sz="2000" dirty="0"/>
              <a:t>This is an ill-posed question. SD is a modeling philosophy, science and methodology. Agent-based, discrete-event sim., dynamic networks, compartmental modeling... are tools. They are not comparable to SD. We don’t ask: should I use physics or differential or difference equations?!  One can do SD using aggregated S-F modeling, or disaggregated S-F modeling by using vectors; or disaggregated using agents; or disaggregated using entity-based simulation, or spatially disaggregated by networks, etc. </a:t>
            </a:r>
          </a:p>
          <a:p>
            <a:pPr marL="0" indent="0">
              <a:buNone/>
            </a:pPr>
            <a:endParaRPr lang="en-TR" sz="2400" dirty="0"/>
          </a:p>
        </p:txBody>
      </p:sp>
    </p:spTree>
    <p:extLst>
      <p:ext uri="{BB962C8B-B14F-4D97-AF65-F5344CB8AC3E}">
        <p14:creationId xmlns:p14="http://schemas.microsoft.com/office/powerpoint/2010/main" val="9986188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91198B-790E-7746-B85D-8B1672682521}"/>
              </a:ext>
            </a:extLst>
          </p:cNvPr>
          <p:cNvSpPr>
            <a:spLocks noGrp="1"/>
          </p:cNvSpPr>
          <p:nvPr>
            <p:ph idx="1"/>
          </p:nvPr>
        </p:nvSpPr>
        <p:spPr>
          <a:xfrm>
            <a:off x="457200" y="476672"/>
            <a:ext cx="8229600" cy="5649491"/>
          </a:xfrm>
        </p:spPr>
        <p:txBody>
          <a:bodyPr/>
          <a:lstStyle/>
          <a:p>
            <a:r>
              <a:rPr lang="en-TR" sz="2000" dirty="0"/>
              <a:t>Although S-F models are great tools, one can do terrible SD using S-F modeling. Conversely,</a:t>
            </a:r>
            <a:r>
              <a:rPr lang="en-US" sz="2000" dirty="0"/>
              <a:t> one can do fantastic SD work using agent-based or entity-based modeling and simulation. (See the definition above). We should not limit ourselves artificially by ‘tools’. It all depends on the problem and purpose of the study. </a:t>
            </a:r>
            <a:endParaRPr lang="en-TR" sz="2000" dirty="0"/>
          </a:p>
          <a:p>
            <a:pPr marL="0" indent="0">
              <a:buNone/>
            </a:pPr>
            <a:endParaRPr lang="en-TR" sz="2000" dirty="0"/>
          </a:p>
          <a:p>
            <a:r>
              <a:rPr lang="en-TR" sz="2000" dirty="0"/>
              <a:t>A related </a:t>
            </a:r>
            <a:r>
              <a:rPr lang="en-TR" sz="2000" i="1" dirty="0"/>
              <a:t>hot</a:t>
            </a:r>
            <a:r>
              <a:rPr lang="en-TR" sz="2000" dirty="0"/>
              <a:t> topic: Data science and m/c intelligence models, excelllent for forecasting and for ‘diagnosis’</a:t>
            </a:r>
          </a:p>
          <a:p>
            <a:pPr lvl="1">
              <a:buFontTx/>
              <a:buChar char="-"/>
            </a:pPr>
            <a:r>
              <a:rPr lang="en-TR" sz="2000" dirty="0"/>
              <a:t>But can they be used for ’prescription’/policy design? In automated model construction? Deriving causality from ‘field data’??</a:t>
            </a:r>
          </a:p>
          <a:p>
            <a:pPr lvl="1">
              <a:buFontTx/>
              <a:buChar char="-"/>
            </a:pPr>
            <a:r>
              <a:rPr lang="en-TR" sz="2000" dirty="0"/>
              <a:t>On the other hand: data science tools are </a:t>
            </a:r>
            <a:r>
              <a:rPr lang="en-TR" sz="2000" i="1" dirty="0"/>
              <a:t>very</a:t>
            </a:r>
            <a:r>
              <a:rPr lang="en-TR" sz="2000" dirty="0"/>
              <a:t> promising for </a:t>
            </a:r>
            <a:r>
              <a:rPr lang="en-TR" sz="2000" i="1" dirty="0"/>
              <a:t>dynamic pattern recognition </a:t>
            </a:r>
            <a:r>
              <a:rPr lang="en-TR" sz="2000" dirty="0"/>
              <a:t>(hence in model testing, parameter calibration, sensitivity analysis and policy design, </a:t>
            </a:r>
            <a:r>
              <a:rPr lang="en-TR" sz="2000" i="1" dirty="0"/>
              <a:t>given</a:t>
            </a:r>
            <a:r>
              <a:rPr lang="en-TR" sz="2000" dirty="0"/>
              <a:t> that the basic structure of the SD model is already built)</a:t>
            </a:r>
          </a:p>
          <a:p>
            <a:pPr lvl="1">
              <a:buFontTx/>
              <a:buChar char="-"/>
            </a:pPr>
            <a:r>
              <a:rPr lang="en-TR" sz="2000" dirty="0"/>
              <a:t>Research on data science tools with a SD perspective can potentially pave way to revolutionary new developments in data science and m/c intelligence.</a:t>
            </a:r>
          </a:p>
          <a:p>
            <a:pPr marL="0" indent="0">
              <a:buNone/>
            </a:pPr>
            <a:r>
              <a:rPr lang="en-TR" sz="2000" dirty="0"/>
              <a:t>	</a:t>
            </a:r>
            <a:endParaRPr lang="en-US" sz="2000" dirty="0"/>
          </a:p>
          <a:p>
            <a:endParaRPr lang="en-US" dirty="0"/>
          </a:p>
        </p:txBody>
      </p:sp>
    </p:spTree>
    <p:extLst>
      <p:ext uri="{BB962C8B-B14F-4D97-AF65-F5344CB8AC3E}">
        <p14:creationId xmlns:p14="http://schemas.microsoft.com/office/powerpoint/2010/main" val="40212362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3BAD15-77D7-0A44-8E24-9BCB9BD3A7E9}"/>
              </a:ext>
            </a:extLst>
          </p:cNvPr>
          <p:cNvSpPr>
            <a:spLocks noGrp="1"/>
          </p:cNvSpPr>
          <p:nvPr>
            <p:ph idx="1"/>
          </p:nvPr>
        </p:nvSpPr>
        <p:spPr>
          <a:xfrm>
            <a:off x="457200" y="332656"/>
            <a:ext cx="8229600" cy="5793507"/>
          </a:xfrm>
        </p:spPr>
        <p:txBody>
          <a:bodyPr/>
          <a:lstStyle/>
          <a:p>
            <a:pPr marL="0" indent="0">
              <a:buNone/>
            </a:pPr>
            <a:endParaRPr lang="en-US" sz="2000" dirty="0"/>
          </a:p>
          <a:p>
            <a:pPr marL="0" indent="0">
              <a:buNone/>
            </a:pPr>
            <a:endParaRPr lang="en-US" sz="2000" dirty="0"/>
          </a:p>
          <a:p>
            <a:pPr marL="0" indent="0">
              <a:buNone/>
            </a:pPr>
            <a:r>
              <a:rPr lang="en-US" sz="2000" dirty="0"/>
              <a:t>SD is not a fad, a fashion item. It is based on strong philosophy and it has a solid methodology. There is no modeling field that I know of that is as clear about the principles of good model building. SD is simultaneously deep/philosophical, and also practical. It is not only good science, but also ‘art’. I hence believe there is a beauty in SD modeling (like in many other sciences). Thus SD modeling is simultaneously challenging and beautiful. Although (or because) challenging, it is also fun. </a:t>
            </a:r>
          </a:p>
          <a:p>
            <a:pPr marL="0" indent="0">
              <a:buNone/>
            </a:pPr>
            <a:r>
              <a:rPr lang="en-US" sz="2000" dirty="0"/>
              <a:t>I submit that we continue developing the methodology by joining forces with other system scientists (quantitative and qualitative), and with various new modeling tools. With proper SD perspective, will not only strengthen our method, but (perhaps more importantly) contribute to other fields and methods.</a:t>
            </a:r>
          </a:p>
          <a:p>
            <a:pPr marL="0" indent="0">
              <a:buNone/>
            </a:pPr>
            <a:r>
              <a:rPr lang="en-US" sz="2000" dirty="0"/>
              <a:t>Thank you; continue doing great SD and have fun!</a:t>
            </a:r>
            <a:r>
              <a:rPr lang="en-US" sz="2000" dirty="0">
                <a:sym typeface="Wingdings" pitchFamily="2" charset="2"/>
              </a:rPr>
              <a:t></a:t>
            </a:r>
            <a:endParaRPr lang="en-US" sz="2000" dirty="0"/>
          </a:p>
        </p:txBody>
      </p:sp>
    </p:spTree>
    <p:extLst>
      <p:ext uri="{BB962C8B-B14F-4D97-AF65-F5344CB8AC3E}">
        <p14:creationId xmlns:p14="http://schemas.microsoft.com/office/powerpoint/2010/main" val="35087972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C9B2DF9-696B-4943-9130-7DB5CBE1B0E6}"/>
              </a:ext>
            </a:extLst>
          </p:cNvPr>
          <p:cNvPicPr>
            <a:picLocks noChangeAspect="1"/>
          </p:cNvPicPr>
          <p:nvPr/>
        </p:nvPicPr>
        <p:blipFill>
          <a:blip r:embed="rId3"/>
          <a:stretch>
            <a:fillRect/>
          </a:stretch>
        </p:blipFill>
        <p:spPr>
          <a:xfrm>
            <a:off x="611560" y="0"/>
            <a:ext cx="7704856" cy="6858000"/>
          </a:xfrm>
          <a:prstGeom prst="rect">
            <a:avLst/>
          </a:prstGeom>
        </p:spPr>
      </p:pic>
      <p:sp>
        <p:nvSpPr>
          <p:cNvPr id="2" name="TextBox 1">
            <a:extLst>
              <a:ext uri="{FF2B5EF4-FFF2-40B4-BE49-F238E27FC236}">
                <a16:creationId xmlns:a16="http://schemas.microsoft.com/office/drawing/2014/main" id="{FBA9DCF5-1FE5-8347-BF1D-38EAABB95503}"/>
              </a:ext>
            </a:extLst>
          </p:cNvPr>
          <p:cNvSpPr txBox="1"/>
          <p:nvPr/>
        </p:nvSpPr>
        <p:spPr>
          <a:xfrm>
            <a:off x="6732240" y="6400800"/>
            <a:ext cx="2232248" cy="307777"/>
          </a:xfrm>
          <a:prstGeom prst="rect">
            <a:avLst/>
          </a:prstGeom>
          <a:noFill/>
        </p:spPr>
        <p:txBody>
          <a:bodyPr wrap="square" rtlCol="0">
            <a:spAutoFit/>
          </a:bodyPr>
          <a:lstStyle/>
          <a:p>
            <a:r>
              <a:rPr lang="en-US" sz="1400" dirty="0"/>
              <a:t>by </a:t>
            </a:r>
            <a:r>
              <a:rPr lang="en-US" sz="1400" u="sng" dirty="0">
                <a:hlinkClick r:id="rId4"/>
              </a:rPr>
              <a:t>Chris G. Antonopoulos</a:t>
            </a:r>
            <a:endParaRPr lang="en-US" sz="1400" dirty="0"/>
          </a:p>
        </p:txBody>
      </p:sp>
    </p:spTree>
    <p:extLst>
      <p:ext uri="{BB962C8B-B14F-4D97-AF65-F5344CB8AC3E}">
        <p14:creationId xmlns:p14="http://schemas.microsoft.com/office/powerpoint/2010/main" val="7958007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AB820ED-99E4-3D48-9D58-CE493B03F236}"/>
              </a:ext>
            </a:extLst>
          </p:cNvPr>
          <p:cNvPicPr>
            <a:picLocks noGrp="1" noChangeAspect="1"/>
          </p:cNvPicPr>
          <p:nvPr>
            <p:ph idx="1"/>
          </p:nvPr>
        </p:nvPicPr>
        <p:blipFill>
          <a:blip r:embed="rId3"/>
          <a:stretch>
            <a:fillRect/>
          </a:stretch>
        </p:blipFill>
        <p:spPr>
          <a:xfrm>
            <a:off x="179512" y="548680"/>
            <a:ext cx="8810404" cy="5832648"/>
          </a:xfrm>
        </p:spPr>
      </p:pic>
    </p:spTree>
    <p:extLst>
      <p:ext uri="{BB962C8B-B14F-4D97-AF65-F5344CB8AC3E}">
        <p14:creationId xmlns:p14="http://schemas.microsoft.com/office/powerpoint/2010/main" val="2686269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5C52D-E6FB-D041-AF0A-B22DC75A19EC}"/>
              </a:ext>
            </a:extLst>
          </p:cNvPr>
          <p:cNvSpPr>
            <a:spLocks noGrp="1"/>
          </p:cNvSpPr>
          <p:nvPr>
            <p:ph type="title"/>
          </p:nvPr>
        </p:nvSpPr>
        <p:spPr/>
        <p:txBody>
          <a:bodyPr/>
          <a:lstStyle/>
          <a:p>
            <a:r>
              <a:rPr lang="en-TR" sz="3200"/>
              <a:t>II- Teaching: Learning ‘Systems’ and SD Together with Students </a:t>
            </a:r>
          </a:p>
        </p:txBody>
      </p:sp>
      <p:sp>
        <p:nvSpPr>
          <p:cNvPr id="3" name="Content Placeholder 2">
            <a:extLst>
              <a:ext uri="{FF2B5EF4-FFF2-40B4-BE49-F238E27FC236}">
                <a16:creationId xmlns:a16="http://schemas.microsoft.com/office/drawing/2014/main" id="{5A21BCF0-59DD-0B45-83E9-85E01031A11E}"/>
              </a:ext>
            </a:extLst>
          </p:cNvPr>
          <p:cNvSpPr>
            <a:spLocks noGrp="1"/>
          </p:cNvSpPr>
          <p:nvPr>
            <p:ph idx="1"/>
          </p:nvPr>
        </p:nvSpPr>
        <p:spPr/>
        <p:txBody>
          <a:bodyPr/>
          <a:lstStyle/>
          <a:p>
            <a:r>
              <a:rPr lang="en-TR" sz="2400"/>
              <a:t>Main graduate/senior undergrad course in System Dynamics (IE 550)</a:t>
            </a:r>
          </a:p>
          <a:p>
            <a:r>
              <a:rPr lang="en-TR" sz="2400"/>
              <a:t>An undergrad course on ‘Systems Science’ and System Dynamics (IE 350)</a:t>
            </a:r>
          </a:p>
          <a:p>
            <a:r>
              <a:rPr lang="en-TR" sz="2400"/>
              <a:t>A grad course on analytical aspects of dynamical systems modeling and analysis (IE 533)</a:t>
            </a:r>
          </a:p>
          <a:p>
            <a:r>
              <a:rPr lang="en-TR" sz="2400"/>
              <a:t>A graduate course on advanced system dynamics modeling and analysis (IE 602)</a:t>
            </a:r>
          </a:p>
          <a:p>
            <a:r>
              <a:rPr lang="en-TR" sz="2400"/>
              <a:t>And some other systems-related courses on agent-based modeling and simulation  </a:t>
            </a:r>
          </a:p>
        </p:txBody>
      </p:sp>
    </p:spTree>
    <p:extLst>
      <p:ext uri="{BB962C8B-B14F-4D97-AF65-F5344CB8AC3E}">
        <p14:creationId xmlns:p14="http://schemas.microsoft.com/office/powerpoint/2010/main" val="35400729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FDA0B-6A3B-2342-B856-CC9CA5317FA6}"/>
              </a:ext>
            </a:extLst>
          </p:cNvPr>
          <p:cNvSpPr>
            <a:spLocks noGrp="1"/>
          </p:cNvSpPr>
          <p:nvPr>
            <p:ph type="title"/>
          </p:nvPr>
        </p:nvSpPr>
        <p:spPr>
          <a:xfrm>
            <a:off x="457200" y="274638"/>
            <a:ext cx="8229600" cy="634082"/>
          </a:xfrm>
        </p:spPr>
        <p:txBody>
          <a:bodyPr/>
          <a:lstStyle/>
          <a:p>
            <a:r>
              <a:rPr lang="en-TR" sz="2400"/>
              <a:t>Outline of Dynamics of Socio-Economic Systems (IE 550) </a:t>
            </a:r>
          </a:p>
        </p:txBody>
      </p:sp>
      <p:graphicFrame>
        <p:nvGraphicFramePr>
          <p:cNvPr id="7" name="Object 6">
            <a:extLst>
              <a:ext uri="{FF2B5EF4-FFF2-40B4-BE49-F238E27FC236}">
                <a16:creationId xmlns:a16="http://schemas.microsoft.com/office/drawing/2014/main" id="{E39A1EFD-66F6-E348-8180-DA07284C7ECB}"/>
              </a:ext>
            </a:extLst>
          </p:cNvPr>
          <p:cNvGraphicFramePr>
            <a:graphicFrameLocks noChangeAspect="1"/>
          </p:cNvGraphicFramePr>
          <p:nvPr>
            <p:extLst>
              <p:ext uri="{D42A27DB-BD31-4B8C-83A1-F6EECF244321}">
                <p14:modId xmlns:p14="http://schemas.microsoft.com/office/powerpoint/2010/main" val="3581841949"/>
              </p:ext>
            </p:extLst>
          </p:nvPr>
        </p:nvGraphicFramePr>
        <p:xfrm>
          <a:off x="1115616" y="1052736"/>
          <a:ext cx="6984776" cy="5721846"/>
        </p:xfrm>
        <a:graphic>
          <a:graphicData uri="http://schemas.openxmlformats.org/presentationml/2006/ole">
            <mc:AlternateContent xmlns:mc="http://schemas.openxmlformats.org/markup-compatibility/2006">
              <mc:Choice xmlns:v="urn:schemas-microsoft-com:vml" Requires="v">
                <p:oleObj spid="_x0000_s3195" name="Document" r:id="rId4" imgW="5943600" imgH="5283200" progId="Word.Document.12">
                  <p:embed/>
                </p:oleObj>
              </mc:Choice>
              <mc:Fallback>
                <p:oleObj name="Document" r:id="rId4" imgW="5943600" imgH="5283200" progId="Word.Document.12">
                  <p:embed/>
                  <p:pic>
                    <p:nvPicPr>
                      <p:cNvPr id="0" name=""/>
                      <p:cNvPicPr/>
                      <p:nvPr/>
                    </p:nvPicPr>
                    <p:blipFill>
                      <a:blip r:embed="rId5"/>
                      <a:stretch>
                        <a:fillRect/>
                      </a:stretch>
                    </p:blipFill>
                    <p:spPr>
                      <a:xfrm>
                        <a:off x="1115616" y="1052736"/>
                        <a:ext cx="6984776" cy="5721846"/>
                      </a:xfrm>
                      <a:prstGeom prst="rect">
                        <a:avLst/>
                      </a:prstGeom>
                    </p:spPr>
                  </p:pic>
                </p:oleObj>
              </mc:Fallback>
            </mc:AlternateContent>
          </a:graphicData>
        </a:graphic>
      </p:graphicFrame>
    </p:spTree>
    <p:extLst>
      <p:ext uri="{BB962C8B-B14F-4D97-AF65-F5344CB8AC3E}">
        <p14:creationId xmlns:p14="http://schemas.microsoft.com/office/powerpoint/2010/main" val="1485618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FDA0B-6A3B-2342-B856-CC9CA5317FA6}"/>
              </a:ext>
            </a:extLst>
          </p:cNvPr>
          <p:cNvSpPr>
            <a:spLocks noGrp="1"/>
          </p:cNvSpPr>
          <p:nvPr>
            <p:ph type="title"/>
          </p:nvPr>
        </p:nvSpPr>
        <p:spPr>
          <a:xfrm>
            <a:off x="457200" y="274638"/>
            <a:ext cx="8229600" cy="634082"/>
          </a:xfrm>
        </p:spPr>
        <p:txBody>
          <a:bodyPr/>
          <a:lstStyle/>
          <a:p>
            <a:r>
              <a:rPr lang="en-TR" sz="2400"/>
              <a:t>Outline of </a:t>
            </a:r>
            <a:r>
              <a:rPr lang="en-US" sz="2400" dirty="0"/>
              <a:t>Systems Science and Engineering</a:t>
            </a:r>
            <a:r>
              <a:rPr lang="en-TR" sz="2400"/>
              <a:t> (IE 350) </a:t>
            </a:r>
          </a:p>
        </p:txBody>
      </p:sp>
      <p:graphicFrame>
        <p:nvGraphicFramePr>
          <p:cNvPr id="3" name="Object 2">
            <a:extLst>
              <a:ext uri="{FF2B5EF4-FFF2-40B4-BE49-F238E27FC236}">
                <a16:creationId xmlns:a16="http://schemas.microsoft.com/office/drawing/2014/main" id="{7E7555CB-82BA-1D4F-AAB6-AD91C883521B}"/>
              </a:ext>
            </a:extLst>
          </p:cNvPr>
          <p:cNvGraphicFramePr>
            <a:graphicFrameLocks noChangeAspect="1"/>
          </p:cNvGraphicFramePr>
          <p:nvPr>
            <p:extLst>
              <p:ext uri="{D42A27DB-BD31-4B8C-83A1-F6EECF244321}">
                <p14:modId xmlns:p14="http://schemas.microsoft.com/office/powerpoint/2010/main" val="3057187197"/>
              </p:ext>
            </p:extLst>
          </p:nvPr>
        </p:nvGraphicFramePr>
        <p:xfrm>
          <a:off x="1259632" y="1127203"/>
          <a:ext cx="6819339" cy="5456160"/>
        </p:xfrm>
        <a:graphic>
          <a:graphicData uri="http://schemas.openxmlformats.org/presentationml/2006/ole">
            <mc:AlternateContent xmlns:mc="http://schemas.openxmlformats.org/markup-compatibility/2006">
              <mc:Choice xmlns:v="urn:schemas-microsoft-com:vml" Requires="v">
                <p:oleObj spid="_x0000_s1148" name="Document" r:id="rId3" imgW="5943600" imgH="4470400" progId="Word.Document.12">
                  <p:embed/>
                </p:oleObj>
              </mc:Choice>
              <mc:Fallback>
                <p:oleObj name="Document" r:id="rId3" imgW="5943600" imgH="4470400" progId="Word.Document.12">
                  <p:embed/>
                  <p:pic>
                    <p:nvPicPr>
                      <p:cNvPr id="0" name=""/>
                      <p:cNvPicPr/>
                      <p:nvPr/>
                    </p:nvPicPr>
                    <p:blipFill>
                      <a:blip r:embed="rId4"/>
                      <a:stretch>
                        <a:fillRect/>
                      </a:stretch>
                    </p:blipFill>
                    <p:spPr>
                      <a:xfrm>
                        <a:off x="1259632" y="1127203"/>
                        <a:ext cx="6819339" cy="5456160"/>
                      </a:xfrm>
                      <a:prstGeom prst="rect">
                        <a:avLst/>
                      </a:prstGeom>
                    </p:spPr>
                  </p:pic>
                </p:oleObj>
              </mc:Fallback>
            </mc:AlternateContent>
          </a:graphicData>
        </a:graphic>
      </p:graphicFrame>
    </p:spTree>
    <p:extLst>
      <p:ext uri="{BB962C8B-B14F-4D97-AF65-F5344CB8AC3E}">
        <p14:creationId xmlns:p14="http://schemas.microsoft.com/office/powerpoint/2010/main" val="1471665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5C52D-E6FB-D041-AF0A-B22DC75A19EC}"/>
              </a:ext>
            </a:extLst>
          </p:cNvPr>
          <p:cNvSpPr>
            <a:spLocks noGrp="1"/>
          </p:cNvSpPr>
          <p:nvPr>
            <p:ph type="title"/>
          </p:nvPr>
        </p:nvSpPr>
        <p:spPr/>
        <p:txBody>
          <a:bodyPr/>
          <a:lstStyle/>
          <a:p>
            <a:r>
              <a:rPr lang="en-TR" sz="3200"/>
              <a:t>III- Research: Learning </a:t>
            </a:r>
            <a:r>
              <a:rPr lang="en-TR" sz="3200" i="1"/>
              <a:t>with</a:t>
            </a:r>
            <a:r>
              <a:rPr lang="en-TR" sz="3200"/>
              <a:t> System Dynamics - Together with Students </a:t>
            </a:r>
          </a:p>
        </p:txBody>
      </p:sp>
      <p:sp>
        <p:nvSpPr>
          <p:cNvPr id="3" name="Content Placeholder 2">
            <a:extLst>
              <a:ext uri="{FF2B5EF4-FFF2-40B4-BE49-F238E27FC236}">
                <a16:creationId xmlns:a16="http://schemas.microsoft.com/office/drawing/2014/main" id="{5A21BCF0-59DD-0B45-83E9-85E01031A11E}"/>
              </a:ext>
            </a:extLst>
          </p:cNvPr>
          <p:cNvSpPr>
            <a:spLocks noGrp="1"/>
          </p:cNvSpPr>
          <p:nvPr>
            <p:ph idx="1"/>
          </p:nvPr>
        </p:nvSpPr>
        <p:spPr>
          <a:xfrm>
            <a:off x="683568" y="1628800"/>
            <a:ext cx="8229600" cy="4525963"/>
          </a:xfrm>
        </p:spPr>
        <p:txBody>
          <a:bodyPr/>
          <a:lstStyle/>
          <a:p>
            <a:r>
              <a:rPr lang="en-TR" sz="2400"/>
              <a:t>Main research areas in SESDYN:</a:t>
            </a:r>
          </a:p>
          <a:p>
            <a:pPr lvl="1"/>
            <a:r>
              <a:rPr lang="en-TR" sz="2000"/>
              <a:t>Misc. socio-economic problems</a:t>
            </a:r>
          </a:p>
          <a:p>
            <a:pPr lvl="1"/>
            <a:r>
              <a:rPr lang="en-TR" sz="2000"/>
              <a:t>Environmental &amp; ecological problems -&gt; sustainability</a:t>
            </a:r>
          </a:p>
          <a:p>
            <a:pPr lvl="1"/>
            <a:r>
              <a:rPr lang="en-TR" sz="2000"/>
              <a:t>Medical &amp; healthcare problems (focus in the last 15 yrs)</a:t>
            </a:r>
          </a:p>
          <a:p>
            <a:pPr lvl="1"/>
            <a:r>
              <a:rPr lang="en-TR" sz="2000"/>
              <a:t>Methodology research: (mainly on model credibility &amp; testing)</a:t>
            </a:r>
          </a:p>
          <a:p>
            <a:pPr lvl="1"/>
            <a:endParaRPr lang="en-TR" sz="2000"/>
          </a:p>
          <a:p>
            <a:r>
              <a:rPr lang="en-TR" sz="2400"/>
              <a:t>Rationale behind application and meth. focus areas:</a:t>
            </a:r>
          </a:p>
          <a:p>
            <a:pPr lvl="1"/>
            <a:r>
              <a:rPr lang="en-TR" sz="2000"/>
              <a:t>Medical &amp; health  problems </a:t>
            </a:r>
          </a:p>
          <a:p>
            <a:pPr lvl="1"/>
            <a:r>
              <a:rPr lang="en-TR" sz="2000"/>
              <a:t>Model credibility and testing methods and tools</a:t>
            </a:r>
          </a:p>
          <a:p>
            <a:pPr marL="457200" lvl="1" indent="0">
              <a:buNone/>
            </a:pPr>
            <a:endParaRPr lang="en-TR" sz="2400"/>
          </a:p>
          <a:p>
            <a:r>
              <a:rPr lang="en-TR" sz="2400"/>
              <a:t>Student quality and contribution most essential </a:t>
            </a:r>
          </a:p>
        </p:txBody>
      </p:sp>
    </p:spTree>
    <p:extLst>
      <p:ext uri="{BB962C8B-B14F-4D97-AF65-F5344CB8AC3E}">
        <p14:creationId xmlns:p14="http://schemas.microsoft.com/office/powerpoint/2010/main" val="11018517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BB2CB-8D6D-9045-A970-7B5FFF3B7C3C}"/>
              </a:ext>
            </a:extLst>
          </p:cNvPr>
          <p:cNvSpPr>
            <a:spLocks noGrp="1"/>
          </p:cNvSpPr>
          <p:nvPr>
            <p:ph type="title"/>
          </p:nvPr>
        </p:nvSpPr>
        <p:spPr>
          <a:xfrm>
            <a:off x="457200" y="160337"/>
            <a:ext cx="8229600" cy="1143000"/>
          </a:xfrm>
        </p:spPr>
        <p:txBody>
          <a:bodyPr/>
          <a:lstStyle/>
          <a:p>
            <a:r>
              <a:rPr lang="en-TR" sz="2400"/>
              <a:t>Award Winning Student Research (Undergrad and Grad)</a:t>
            </a:r>
          </a:p>
        </p:txBody>
      </p:sp>
      <p:sp>
        <p:nvSpPr>
          <p:cNvPr id="3" name="Content Placeholder 2">
            <a:extLst>
              <a:ext uri="{FF2B5EF4-FFF2-40B4-BE49-F238E27FC236}">
                <a16:creationId xmlns:a16="http://schemas.microsoft.com/office/drawing/2014/main" id="{4DBA4761-8702-B841-9DBE-C8C12E259599}"/>
              </a:ext>
            </a:extLst>
          </p:cNvPr>
          <p:cNvSpPr>
            <a:spLocks noGrp="1"/>
          </p:cNvSpPr>
          <p:nvPr>
            <p:ph idx="1"/>
          </p:nvPr>
        </p:nvSpPr>
        <p:spPr>
          <a:xfrm>
            <a:off x="457200" y="1303338"/>
            <a:ext cx="8229600" cy="4822826"/>
          </a:xfrm>
        </p:spPr>
        <p:txBody>
          <a:bodyPr/>
          <a:lstStyle/>
          <a:p>
            <a:r>
              <a:rPr lang="en-US" altLang="tr-TR" sz="2000" dirty="0"/>
              <a:t>A Dynamic Simulator for the Management of Disorders of the Body Water Homeostasis (Karanfil 2006; with Barlas, 2008). Dana Meadows Award 2006.</a:t>
            </a:r>
          </a:p>
          <a:p>
            <a:r>
              <a:rPr lang="en-US" sz="2000" dirty="0"/>
              <a:t>Modeling the Dynamics of Avian Influenza Epidemics and Possible Pandemics (Eskici and Türkgülü 2007). Best Poster Award, ISDC 2007</a:t>
            </a:r>
          </a:p>
          <a:p>
            <a:r>
              <a:rPr lang="en-US" altLang="tr-TR" sz="2000" dirty="0"/>
              <a:t>A simulation model for blood cholesterol dynamics and related disorders (Demirezen and Barlas, 2009). Lupina award.</a:t>
            </a:r>
          </a:p>
          <a:p>
            <a:r>
              <a:rPr lang="en-US" sz="2000" dirty="0"/>
              <a:t>Dynamic Modeling of Peritoneal Dialysis and Its Implementations in Children with Chronic Kidney Failure (Gökalp, Başar and Tekin 2012). </a:t>
            </a:r>
            <a:r>
              <a:rPr lang="tr-TR" altLang="tr-TR" sz="2000" dirty="0"/>
              <a:t>National YAEM 2012 award. </a:t>
            </a:r>
            <a:endParaRPr lang="en-US" sz="2000" dirty="0"/>
          </a:p>
          <a:p>
            <a:r>
              <a:rPr lang="en-US" sz="2000" dirty="0"/>
              <a:t>Interactive Dynamic Modelling for the Passenger Flow Bottleneck and Security Check-point Management in Atatürk Airport (Çakacıaslan, Sağlık, Seke and Uğur 2013). TUBITAK National Student Project Award.</a:t>
            </a:r>
          </a:p>
          <a:p>
            <a:endParaRPr lang="en-US" sz="2000" dirty="0"/>
          </a:p>
          <a:p>
            <a:endParaRPr lang="en-US" altLang="tr-TR" sz="2000" dirty="0"/>
          </a:p>
          <a:p>
            <a:endParaRPr lang="en-TR" dirty="0"/>
          </a:p>
        </p:txBody>
      </p:sp>
    </p:spTree>
    <p:extLst>
      <p:ext uri="{BB962C8B-B14F-4D97-AF65-F5344CB8AC3E}">
        <p14:creationId xmlns:p14="http://schemas.microsoft.com/office/powerpoint/2010/main" val="3690288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1DD88-FDB8-DC42-ABC5-95A5A0BCC7CC}"/>
              </a:ext>
            </a:extLst>
          </p:cNvPr>
          <p:cNvSpPr>
            <a:spLocks noGrp="1"/>
          </p:cNvSpPr>
          <p:nvPr>
            <p:ph type="title"/>
          </p:nvPr>
        </p:nvSpPr>
        <p:spPr/>
        <p:txBody>
          <a:bodyPr/>
          <a:lstStyle/>
          <a:p>
            <a:r>
              <a:rPr lang="en-TR" sz="2400"/>
              <a:t>Award Winning Student Research (Undergrad and Grad)</a:t>
            </a:r>
          </a:p>
        </p:txBody>
      </p:sp>
      <p:sp>
        <p:nvSpPr>
          <p:cNvPr id="3" name="Content Placeholder 2">
            <a:extLst>
              <a:ext uri="{FF2B5EF4-FFF2-40B4-BE49-F238E27FC236}">
                <a16:creationId xmlns:a16="http://schemas.microsoft.com/office/drawing/2014/main" id="{E26D0EDB-FD7E-F04D-BD6F-3051F5C1FB68}"/>
              </a:ext>
            </a:extLst>
          </p:cNvPr>
          <p:cNvSpPr>
            <a:spLocks noGrp="1"/>
          </p:cNvSpPr>
          <p:nvPr>
            <p:ph idx="1"/>
          </p:nvPr>
        </p:nvSpPr>
        <p:spPr>
          <a:xfrm>
            <a:off x="470679" y="1417638"/>
            <a:ext cx="8229600" cy="4675658"/>
          </a:xfrm>
        </p:spPr>
        <p:txBody>
          <a:bodyPr/>
          <a:lstStyle/>
          <a:p>
            <a:r>
              <a:rPr lang="en-US" altLang="tr-TR" sz="2000" dirty="0"/>
              <a:t>Modeling The Dynamics Of Thyroid Hormones And Related Disorders (Şeker, Barlas and Alagöl, 2011). Lupina award.</a:t>
            </a:r>
            <a:endParaRPr lang="en-US" sz="2000" dirty="0"/>
          </a:p>
          <a:p>
            <a:r>
              <a:rPr lang="en-US" sz="2000" dirty="0"/>
              <a:t>Behavior Analysis and Testing Software (BATS) (Sücüllü and Yücel 2014). </a:t>
            </a:r>
            <a:r>
              <a:rPr lang="en-US" altLang="tr-TR" sz="2000" dirty="0"/>
              <a:t>Dana Meadows Award.</a:t>
            </a:r>
          </a:p>
          <a:p>
            <a:r>
              <a:rPr lang="en-US" altLang="tr-TR" sz="2000" dirty="0"/>
              <a:t>Modeling the Biological Mechanisms that Determine the Dynamics of Stress Response of the Human Body (</a:t>
            </a:r>
            <a:r>
              <a:rPr lang="en-US" altLang="tr-TR" sz="2000" dirty="0" err="1"/>
              <a:t>Aktaş</a:t>
            </a:r>
            <a:r>
              <a:rPr lang="en-US" altLang="tr-TR" sz="2000" dirty="0"/>
              <a:t> and Barlas, 2018). Dana Meadows award </a:t>
            </a:r>
            <a:r>
              <a:rPr lang="en-US" altLang="tr-TR" sz="2000" i="1" dirty="0"/>
              <a:t>and</a:t>
            </a:r>
            <a:r>
              <a:rPr lang="en-US" altLang="tr-TR" sz="2000" dirty="0"/>
              <a:t> Lupina award.</a:t>
            </a:r>
          </a:p>
          <a:p>
            <a:r>
              <a:rPr lang="en-US" altLang="en-TR" sz="2000" dirty="0"/>
              <a:t>Modeling the Dynamics of Vicious Cycles Involved in Heart-Respiratory Failure (</a:t>
            </a:r>
            <a:r>
              <a:rPr lang="en-US" altLang="en-TR" sz="2000" dirty="0" err="1"/>
              <a:t>Çömez</a:t>
            </a:r>
            <a:r>
              <a:rPr lang="en-US" altLang="en-TR" sz="2000" dirty="0"/>
              <a:t>, S.  2020). Lupina award.</a:t>
            </a:r>
            <a:endParaRPr lang="en-US" altLang="tr-TR" sz="2000" dirty="0"/>
          </a:p>
          <a:p>
            <a:r>
              <a:rPr lang="en-US" altLang="en-TR" sz="2000" dirty="0"/>
              <a:t>Modeling the Pharmacodynamics of </a:t>
            </a:r>
            <a:r>
              <a:rPr lang="en-US" altLang="en-TR" sz="2000" dirty="0" err="1"/>
              <a:t>rHuEPO</a:t>
            </a:r>
            <a:r>
              <a:rPr lang="en-US" altLang="en-TR" sz="2000" dirty="0"/>
              <a:t>, a Blood Doping Drug (</a:t>
            </a:r>
            <a:r>
              <a:rPr lang="en-US" altLang="en-TR" sz="2000" dirty="0" err="1"/>
              <a:t>Şentürk</a:t>
            </a:r>
            <a:r>
              <a:rPr lang="en-US" altLang="en-TR" sz="2000" dirty="0"/>
              <a:t>, Barlas and </a:t>
            </a:r>
            <a:r>
              <a:rPr lang="en-US" altLang="en-TR" sz="2000" dirty="0" err="1"/>
              <a:t>Yaşarcan</a:t>
            </a:r>
            <a:r>
              <a:rPr lang="en-US" altLang="en-TR" sz="2000" dirty="0"/>
              <a:t>, 2020). Dana Meadows award. </a:t>
            </a:r>
          </a:p>
          <a:p>
            <a:r>
              <a:rPr lang="en-US" altLang="en-TR" sz="2000" dirty="0"/>
              <a:t>Modeling the dynamics of Covid 19 and alternative policies in Türkiye (</a:t>
            </a:r>
            <a:r>
              <a:rPr lang="en-US" altLang="en-TR" sz="2000" dirty="0" err="1"/>
              <a:t>Bayazıt</a:t>
            </a:r>
            <a:r>
              <a:rPr lang="en-US" altLang="en-TR" sz="2000" dirty="0"/>
              <a:t> and </a:t>
            </a:r>
            <a:r>
              <a:rPr lang="en-US" altLang="en-TR" sz="2000" dirty="0" err="1"/>
              <a:t>Karamalak</a:t>
            </a:r>
            <a:r>
              <a:rPr lang="en-US" altLang="en-TR" sz="2000" dirty="0"/>
              <a:t>, 2021). </a:t>
            </a:r>
            <a:r>
              <a:rPr lang="en-US" altLang="tr-TR" sz="2000" dirty="0"/>
              <a:t>). Lupina award –honorable mention; and National YAEM 2021 award.</a:t>
            </a:r>
          </a:p>
          <a:p>
            <a:pPr marL="0" indent="0">
              <a:buNone/>
            </a:pPr>
            <a:endParaRPr lang="en-TR" dirty="0"/>
          </a:p>
        </p:txBody>
      </p:sp>
    </p:spTree>
    <p:extLst>
      <p:ext uri="{BB962C8B-B14F-4D97-AF65-F5344CB8AC3E}">
        <p14:creationId xmlns:p14="http://schemas.microsoft.com/office/powerpoint/2010/main" val="375133573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7359</TotalTime>
  <Words>3656</Words>
  <Application>Microsoft Macintosh PowerPoint</Application>
  <PresentationFormat>On-screen Show (4:3)</PresentationFormat>
  <Paragraphs>319</Paragraphs>
  <Slides>34</Slides>
  <Notes>19</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34</vt:i4>
      </vt:variant>
    </vt:vector>
  </HeadingPairs>
  <TitlesOfParts>
    <vt:vector size="41" baseType="lpstr">
      <vt:lpstr>Arial</vt:lpstr>
      <vt:lpstr>Calibri</vt:lpstr>
      <vt:lpstr>Gill Sans MT</vt:lpstr>
      <vt:lpstr>Times</vt:lpstr>
      <vt:lpstr>Times New Roman</vt:lpstr>
      <vt:lpstr>Default Design</vt:lpstr>
      <vt:lpstr>Document</vt:lpstr>
      <vt:lpstr>A Journey in Systems Science and System Dynamics – Together with Students</vt:lpstr>
      <vt:lpstr>I- An Overview of the Journey</vt:lpstr>
      <vt:lpstr>I- An Overview of the Journey</vt:lpstr>
      <vt:lpstr>II- Teaching: Learning ‘Systems’ and SD Together with Students </vt:lpstr>
      <vt:lpstr>Outline of Dynamics of Socio-Economic Systems (IE 550) </vt:lpstr>
      <vt:lpstr>Outline of Systems Science and Engineering (IE 350) </vt:lpstr>
      <vt:lpstr>III- Research: Learning with System Dynamics - Together with Students </vt:lpstr>
      <vt:lpstr>Award Winning Student Research (Undergrad and Grad)</vt:lpstr>
      <vt:lpstr>Award Winning Student Research (Undergrad and Grad)</vt:lpstr>
      <vt:lpstr>‘Real Life’ Applications</vt:lpstr>
      <vt:lpstr>IV- On Model Credibility/Quality (Validity) and Testing</vt:lpstr>
      <vt:lpstr>PowerPoint Presentation</vt:lpstr>
      <vt:lpstr>Being There (Hal Ashby 1979, with Peter Sellers…)</vt:lpstr>
      <vt:lpstr>PowerPoint Presentation</vt:lpstr>
      <vt:lpstr> Two aspects of model credibility (For Causal-Descriptive Models) </vt:lpstr>
      <vt:lpstr>Formal Structure Credibility Testing</vt:lpstr>
      <vt:lpstr>  Indirect Structure Testing Methods &amp; Software: ISTS, SiS and BATS </vt:lpstr>
      <vt:lpstr>Basic Dynamic Pattern Classes (used by ISTS)</vt:lpstr>
      <vt:lpstr>List of dynamic behavior pattern classes </vt:lpstr>
      <vt:lpstr>BATS (and SiS) Interfaces</vt:lpstr>
      <vt:lpstr>Overview of Features of BATS</vt:lpstr>
      <vt:lpstr>BATS Pattern Hypothesis Tester</vt:lpstr>
      <vt:lpstr>BATS Behavior Space Classifier</vt:lpstr>
      <vt:lpstr>BATS Behavior Class Mapper</vt:lpstr>
      <vt:lpstr>Usage Modes of (ISTS, SiS, BATS…)</vt:lpstr>
      <vt:lpstr>Model Quality/Credibility must be ‘built-in’,  not ‘inspected-in’</vt:lpstr>
      <vt:lpstr>PowerPoint Presentation</vt:lpstr>
      <vt:lpstr>PowerPoint Presentation</vt:lpstr>
      <vt:lpstr>Final Thoughts on Miscellaneous issues...</vt:lpstr>
      <vt:lpstr>PowerPoint Presentation</vt:lpstr>
      <vt:lpstr>PowerPoint Presentation</vt:lpstr>
      <vt:lpstr>PowerPoint Presentation</vt:lpstr>
      <vt:lpstr>PowerPoint Presentation</vt:lpstr>
      <vt:lpstr>PowerPoint Presentation</vt:lpstr>
    </vt:vector>
  </TitlesOfParts>
  <Company>BU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SYSTEMS THINKING AND DYNAMIC MODELING  FOR COMPLEX STRATEGIC PROBLEMS </dc:title>
  <dc:creator>Yaman Barlas</dc:creator>
  <cp:lastModifiedBy>Microsoft Office User</cp:lastModifiedBy>
  <cp:revision>300</cp:revision>
  <dcterms:created xsi:type="dcterms:W3CDTF">2003-06-03T11:41:57Z</dcterms:created>
  <dcterms:modified xsi:type="dcterms:W3CDTF">2022-07-21T07:04:32Z</dcterms:modified>
</cp:coreProperties>
</file>

<file path=docProps/thumbnail.jpeg>
</file>